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
  </p:notesMasterIdLst>
  <p:sldIdLst>
    <p:sldId id="256" r:id="rId2"/>
    <p:sldId id="257" r:id="rId3"/>
    <p:sldId id="258" r:id="rId4"/>
    <p:sldId id="259" r:id="rId5"/>
  </p:sldIdLst>
  <p:sldSz cx="9144000" cy="5143500" type="screen16x9"/>
  <p:notesSz cx="6858000" cy="9144000"/>
  <p:embeddedFontLst>
    <p:embeddedFont>
      <p:font typeface="HiraKakuPro-W3" panose="020B0300000000000000" pitchFamily="34" charset="-128"/>
      <p:regular r:id="rId7"/>
    </p:embeddedFont>
    <p:embeddedFont>
      <p:font typeface="M PLUS 1p" panose="020B0502020203020207" pitchFamily="34" charset="-128"/>
      <p:regular r:id="rId8"/>
      <p:bold r:id="rId9"/>
    </p:embeddedFont>
    <p:embeddedFont>
      <p:font typeface="Meiryo" panose="020B0604030504040204" pitchFamily="34" charset="-128"/>
      <p:regular r:id="rId10"/>
      <p:bold r:id="rId11"/>
      <p:italic r:id="rId12"/>
      <p:boldItalic r:id="rId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2"/>
  </p:normalViewPr>
  <p:slideViewPr>
    <p:cSldViewPr snapToGrid="0">
      <p:cViewPr varScale="1">
        <p:scale>
          <a:sx n="142" d="100"/>
          <a:sy n="142" d="100"/>
        </p:scale>
        <p:origin x="760"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97f5dd83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197f5dd835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97f5dd835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g197f5dd8355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97f5dd835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197f5dd8355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97f5dd835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g197f5dd8355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4123755" y="3710400"/>
            <a:ext cx="4948525" cy="141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iraKakuPro-W3"/>
              <a:ea typeface="HiraKakuPro-W3"/>
              <a:cs typeface="HiraKakuPro-W3"/>
              <a:sym typeface="HiraKakuPro-W3"/>
            </a:endParaRPr>
          </a:p>
        </p:txBody>
      </p:sp>
      <p:sp>
        <p:nvSpPr>
          <p:cNvPr id="55" name="Google Shape;55;p13"/>
          <p:cNvSpPr/>
          <p:nvPr/>
        </p:nvSpPr>
        <p:spPr>
          <a:xfrm>
            <a:off x="69080" y="2645725"/>
            <a:ext cx="9003200" cy="94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3"/>
          <p:cNvSpPr/>
          <p:nvPr/>
        </p:nvSpPr>
        <p:spPr>
          <a:xfrm>
            <a:off x="246141" y="252851"/>
            <a:ext cx="5551800" cy="40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 sz="1800" b="1">
                <a:solidFill>
                  <a:schemeClr val="dk1"/>
                </a:solidFill>
              </a:rPr>
              <a:t>飯野物産株式会社</a:t>
            </a:r>
            <a:endParaRPr sz="1800" b="1" i="0" u="none" strike="noStrike" cap="none">
              <a:solidFill>
                <a:srgbClr val="000000"/>
              </a:solidFill>
              <a:latin typeface="HiraKakuPro-W3"/>
              <a:ea typeface="HiraKakuPro-W3"/>
              <a:cs typeface="HiraKakuPro-W3"/>
              <a:sym typeface="HiraKakuPro-W3"/>
            </a:endParaRPr>
          </a:p>
        </p:txBody>
      </p:sp>
      <p:sp>
        <p:nvSpPr>
          <p:cNvPr id="57" name="Google Shape;57;p13"/>
          <p:cNvSpPr/>
          <p:nvPr/>
        </p:nvSpPr>
        <p:spPr>
          <a:xfrm>
            <a:off x="0" y="322575"/>
            <a:ext cx="246300" cy="263400"/>
          </a:xfrm>
          <a:prstGeom prst="rect">
            <a:avLst/>
          </a:prstGeom>
          <a:solidFill>
            <a:srgbClr val="4472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HiraKakuPro-W3"/>
              <a:ea typeface="HiraKakuPro-W3"/>
              <a:cs typeface="HiraKakuPro-W3"/>
              <a:sym typeface="HiraKakuPro-W3"/>
            </a:endParaRPr>
          </a:p>
        </p:txBody>
      </p:sp>
      <p:sp>
        <p:nvSpPr>
          <p:cNvPr id="58" name="Google Shape;58;p13"/>
          <p:cNvSpPr/>
          <p:nvPr/>
        </p:nvSpPr>
        <p:spPr>
          <a:xfrm>
            <a:off x="167180" y="2698275"/>
            <a:ext cx="6072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課題</a:t>
            </a:r>
            <a:endParaRPr sz="1500" b="0" i="0" u="none" strike="noStrike" cap="none">
              <a:solidFill>
                <a:srgbClr val="FFFFFF"/>
              </a:solidFill>
              <a:latin typeface="M PLUS 1p"/>
              <a:ea typeface="M PLUS 1p"/>
              <a:cs typeface="M PLUS 1p"/>
              <a:sym typeface="M PLUS 1p"/>
            </a:endParaRPr>
          </a:p>
        </p:txBody>
      </p:sp>
      <p:sp>
        <p:nvSpPr>
          <p:cNvPr id="59" name="Google Shape;59;p13"/>
          <p:cNvSpPr/>
          <p:nvPr/>
        </p:nvSpPr>
        <p:spPr>
          <a:xfrm>
            <a:off x="2620077" y="897269"/>
            <a:ext cx="6025500" cy="1535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300"/>
              <a:buFont typeface="Arial"/>
              <a:buNone/>
            </a:pPr>
            <a:r>
              <a:rPr lang="ja" sz="1300" b="1">
                <a:solidFill>
                  <a:schemeClr val="dk1"/>
                </a:solidFill>
              </a:rPr>
              <a:t>営業部長</a:t>
            </a:r>
            <a:endParaRPr sz="1300" b="1" i="0" u="none" strike="noStrike" cap="none">
              <a:solidFill>
                <a:schemeClr val="dk1"/>
              </a:solidFill>
            </a:endParaRPr>
          </a:p>
          <a:p>
            <a:pPr marL="0" marR="0" lvl="0" indent="0" algn="l" rtl="0">
              <a:lnSpc>
                <a:spcPct val="115000"/>
              </a:lnSpc>
              <a:spcBef>
                <a:spcPts val="0"/>
              </a:spcBef>
              <a:spcAft>
                <a:spcPts val="0"/>
              </a:spcAft>
              <a:buClr>
                <a:srgbClr val="000000"/>
              </a:buClr>
              <a:buSzPts val="1300"/>
              <a:buFont typeface="Arial"/>
              <a:buNone/>
            </a:pPr>
            <a:r>
              <a:rPr lang="ja" sz="1300" b="1">
                <a:solidFill>
                  <a:schemeClr val="dk1"/>
                </a:solidFill>
              </a:rPr>
              <a:t>桝谷 </a:t>
            </a:r>
            <a:r>
              <a:rPr lang="ja" sz="1300" b="1">
                <a:solidFill>
                  <a:srgbClr val="222222"/>
                </a:solidFill>
                <a:highlight>
                  <a:srgbClr val="FFFFFF"/>
                </a:highlight>
              </a:rPr>
              <a:t>誠孝</a:t>
            </a:r>
            <a:r>
              <a:rPr lang="ja" sz="1300" b="1">
                <a:solidFill>
                  <a:schemeClr val="dk1"/>
                </a:solidFill>
              </a:rPr>
              <a:t>様</a:t>
            </a:r>
            <a:endParaRPr sz="1300" b="1" i="0" u="none" strike="noStrike" cap="none">
              <a:solidFill>
                <a:schemeClr val="dk1"/>
              </a:solidFill>
            </a:endParaRPr>
          </a:p>
          <a:p>
            <a:pPr marL="0" marR="0" lvl="0" indent="0" algn="l" rtl="0">
              <a:lnSpc>
                <a:spcPct val="115000"/>
              </a:lnSpc>
              <a:spcBef>
                <a:spcPts val="0"/>
              </a:spcBef>
              <a:spcAft>
                <a:spcPts val="0"/>
              </a:spcAft>
              <a:buClr>
                <a:srgbClr val="000000"/>
              </a:buClr>
              <a:buSzPts val="1300"/>
              <a:buFont typeface="Arial"/>
              <a:buNone/>
            </a:pPr>
            <a:r>
              <a:rPr lang="ja" sz="1300" b="1" i="0" u="none" strike="noStrike" cap="none">
                <a:solidFill>
                  <a:schemeClr val="dk1"/>
                </a:solidFill>
              </a:rPr>
              <a:t>      </a:t>
            </a:r>
            <a:endParaRPr sz="1300" b="1">
              <a:solidFill>
                <a:schemeClr val="dk1"/>
              </a:solidFill>
            </a:endParaRPr>
          </a:p>
          <a:p>
            <a:pPr marL="0" lvl="0" indent="0" algn="l" rtl="0">
              <a:lnSpc>
                <a:spcPct val="115000"/>
              </a:lnSpc>
              <a:spcBef>
                <a:spcPts val="0"/>
              </a:spcBef>
              <a:spcAft>
                <a:spcPts val="0"/>
              </a:spcAft>
              <a:buClr>
                <a:schemeClr val="dk1"/>
              </a:buClr>
              <a:buSzPts val="1300"/>
              <a:buFont typeface="Arial"/>
              <a:buNone/>
            </a:pPr>
            <a:r>
              <a:rPr lang="ja" sz="1300" b="1">
                <a:solidFill>
                  <a:schemeClr val="dk1"/>
                </a:solidFill>
              </a:rPr>
              <a:t>会社名：   飯野物産株式会社</a:t>
            </a:r>
            <a:endParaRPr sz="1300" b="1">
              <a:solidFill>
                <a:schemeClr val="dk1"/>
              </a:solidFill>
            </a:endParaRPr>
          </a:p>
          <a:p>
            <a:pPr marL="0" lvl="0" indent="0" algn="l" rtl="0">
              <a:lnSpc>
                <a:spcPct val="115000"/>
              </a:lnSpc>
              <a:spcBef>
                <a:spcPts val="0"/>
              </a:spcBef>
              <a:spcAft>
                <a:spcPts val="0"/>
              </a:spcAft>
              <a:buClr>
                <a:schemeClr val="dk1"/>
              </a:buClr>
              <a:buFont typeface="Arial"/>
              <a:buNone/>
            </a:pPr>
            <a:r>
              <a:rPr lang="ja" sz="1300" b="1">
                <a:solidFill>
                  <a:schemeClr val="dk1"/>
                </a:solidFill>
              </a:rPr>
              <a:t>設立：       昭和26年1月</a:t>
            </a:r>
            <a:endParaRPr b="1">
              <a:solidFill>
                <a:schemeClr val="dk1"/>
              </a:solidFill>
            </a:endParaRPr>
          </a:p>
          <a:p>
            <a:pPr marL="0" lvl="0" indent="0" algn="l" rtl="0">
              <a:lnSpc>
                <a:spcPct val="115000"/>
              </a:lnSpc>
              <a:spcBef>
                <a:spcPts val="0"/>
              </a:spcBef>
              <a:spcAft>
                <a:spcPts val="0"/>
              </a:spcAft>
              <a:buClr>
                <a:schemeClr val="dk1"/>
              </a:buClr>
              <a:buSzPts val="1300"/>
              <a:buFont typeface="Arial"/>
              <a:buNone/>
            </a:pPr>
            <a:r>
              <a:rPr lang="ja" sz="1300" b="1">
                <a:solidFill>
                  <a:schemeClr val="dk1"/>
                </a:solidFill>
              </a:rPr>
              <a:t>事業内容</a:t>
            </a:r>
            <a:r>
              <a:rPr lang="ja" b="1">
                <a:solidFill>
                  <a:schemeClr val="dk1"/>
                </a:solidFill>
              </a:rPr>
              <a:t>：</a:t>
            </a:r>
            <a:r>
              <a:rPr lang="ja" sz="1300" b="1">
                <a:solidFill>
                  <a:schemeClr val="dk1"/>
                </a:solidFill>
              </a:rPr>
              <a:t>建設設備機材の販売及びその付帯工事の請負、</a:t>
            </a:r>
            <a:endParaRPr sz="1300" b="1">
              <a:solidFill>
                <a:schemeClr val="dk1"/>
              </a:solidFill>
            </a:endParaRPr>
          </a:p>
          <a:p>
            <a:pPr marL="0" lvl="0" indent="0" algn="l" rtl="0">
              <a:lnSpc>
                <a:spcPct val="115000"/>
              </a:lnSpc>
              <a:spcBef>
                <a:spcPts val="0"/>
              </a:spcBef>
              <a:spcAft>
                <a:spcPts val="0"/>
              </a:spcAft>
              <a:buClr>
                <a:schemeClr val="dk1"/>
              </a:buClr>
              <a:buSzPts val="1300"/>
              <a:buFont typeface="Arial"/>
              <a:buNone/>
            </a:pPr>
            <a:r>
              <a:rPr lang="ja" sz="1300" b="1">
                <a:solidFill>
                  <a:schemeClr val="dk1"/>
                </a:solidFill>
              </a:rPr>
              <a:t>　　　　　 太陽光発電システム販売施工</a:t>
            </a:r>
            <a:endParaRPr sz="1300" b="1">
              <a:solidFill>
                <a:schemeClr val="dk1"/>
              </a:solidFill>
            </a:endParaRPr>
          </a:p>
          <a:p>
            <a:pPr marL="0" lvl="0" indent="0" algn="l" rtl="0">
              <a:spcBef>
                <a:spcPts val="0"/>
              </a:spcBef>
              <a:spcAft>
                <a:spcPts val="0"/>
              </a:spcAft>
              <a:buClr>
                <a:schemeClr val="dk1"/>
              </a:buClr>
              <a:buSzPts val="1300"/>
              <a:buFont typeface="Arial"/>
              <a:buNone/>
            </a:pPr>
            <a:endParaRPr sz="1150" b="1">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300"/>
              <a:buFont typeface="Arial"/>
              <a:buNone/>
            </a:pPr>
            <a:endParaRPr sz="1300" b="1">
              <a:solidFill>
                <a:schemeClr val="dk1"/>
              </a:solidFill>
            </a:endParaRPr>
          </a:p>
        </p:txBody>
      </p:sp>
      <p:sp>
        <p:nvSpPr>
          <p:cNvPr id="60" name="Google Shape;60;p13"/>
          <p:cNvSpPr/>
          <p:nvPr/>
        </p:nvSpPr>
        <p:spPr>
          <a:xfrm>
            <a:off x="207880" y="2965000"/>
            <a:ext cx="8374800" cy="53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b="1" i="0" u="none" strike="noStrike" cap="none">
                <a:solidFill>
                  <a:schemeClr val="dk1"/>
                </a:solidFill>
                <a:latin typeface="HiraKakuPro-W3"/>
                <a:ea typeface="HiraKakuPro-W3"/>
                <a:cs typeface="HiraKakuPro-W3"/>
                <a:sym typeface="HiraKakuPro-W3"/>
              </a:rPr>
              <a:t>✓</a:t>
            </a:r>
            <a:r>
              <a:rPr lang="ja" b="1">
                <a:solidFill>
                  <a:schemeClr val="dk1"/>
                </a:solidFill>
                <a:latin typeface="HiraKakuPro-W3"/>
                <a:ea typeface="HiraKakuPro-W3"/>
                <a:cs typeface="HiraKakuPro-W3"/>
                <a:sym typeface="HiraKakuPro-W3"/>
              </a:rPr>
              <a:t>より営業力を強化するため、営業と運送の分業することが急務であった</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300"/>
              <a:buFont typeface="Arial"/>
              <a:buNone/>
            </a:pPr>
            <a:r>
              <a:rPr lang="ja" b="1">
                <a:solidFill>
                  <a:schemeClr val="dk1"/>
                </a:solidFill>
                <a:latin typeface="HiraKakuPro-W3"/>
                <a:ea typeface="HiraKakuPro-W3"/>
                <a:cs typeface="HiraKakuPro-W3"/>
                <a:sym typeface="HiraKakuPro-W3"/>
              </a:rPr>
              <a:t>✓複雑な運搬ルートや複数の商品を扱う仕事内容なため、対応力の高いドライバーが必要</a:t>
            </a:r>
            <a:endParaRPr b="1">
              <a:solidFill>
                <a:schemeClr val="dk1"/>
              </a:solidFill>
              <a:latin typeface="HiraKakuPro-W3"/>
              <a:ea typeface="HiraKakuPro-W3"/>
              <a:cs typeface="HiraKakuPro-W3"/>
              <a:sym typeface="HiraKakuPro-W3"/>
            </a:endParaRPr>
          </a:p>
        </p:txBody>
      </p:sp>
      <p:sp>
        <p:nvSpPr>
          <p:cNvPr id="61" name="Google Shape;61;p13"/>
          <p:cNvSpPr/>
          <p:nvPr/>
        </p:nvSpPr>
        <p:spPr>
          <a:xfrm>
            <a:off x="78880" y="3710400"/>
            <a:ext cx="3944100" cy="141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2" name="Google Shape;62;p13"/>
          <p:cNvSpPr/>
          <p:nvPr/>
        </p:nvSpPr>
        <p:spPr>
          <a:xfrm>
            <a:off x="207880" y="3809125"/>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導入ポイント</a:t>
            </a:r>
            <a:endParaRPr sz="1500" b="0" i="0" u="none" strike="noStrike" cap="none">
              <a:solidFill>
                <a:srgbClr val="FFFFFF"/>
              </a:solidFill>
              <a:latin typeface="M PLUS 1p"/>
              <a:ea typeface="M PLUS 1p"/>
              <a:cs typeface="M PLUS 1p"/>
              <a:sym typeface="M PLUS 1p"/>
            </a:endParaRPr>
          </a:p>
        </p:txBody>
      </p:sp>
      <p:sp>
        <p:nvSpPr>
          <p:cNvPr id="63" name="Google Shape;63;p13"/>
          <p:cNvSpPr txBox="1"/>
          <p:nvPr/>
        </p:nvSpPr>
        <p:spPr>
          <a:xfrm>
            <a:off x="68455" y="4121901"/>
            <a:ext cx="5491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①ドライバーと仕事内容のマッチング力の高さ</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②ドライバーの引き継ぎも丁寧に実施</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③ニーズに合わせて対応する柔軟さ</a:t>
            </a:r>
            <a:endParaRPr b="1">
              <a:solidFill>
                <a:schemeClr val="dk1"/>
              </a:solidFill>
              <a:latin typeface="HiraKakuPro-W3"/>
              <a:ea typeface="HiraKakuPro-W3"/>
              <a:cs typeface="HiraKakuPro-W3"/>
              <a:sym typeface="HiraKakuPro-W3"/>
            </a:endParaRPr>
          </a:p>
        </p:txBody>
      </p:sp>
      <p:sp>
        <p:nvSpPr>
          <p:cNvPr id="64" name="Google Shape;64;p13"/>
          <p:cNvSpPr/>
          <p:nvPr/>
        </p:nvSpPr>
        <p:spPr>
          <a:xfrm>
            <a:off x="4203806" y="3808116"/>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導入成果</a:t>
            </a:r>
            <a:endParaRPr sz="1500" b="0" i="0" u="none" strike="noStrike" cap="none">
              <a:solidFill>
                <a:srgbClr val="FFFFFF"/>
              </a:solidFill>
              <a:latin typeface="M PLUS 1p"/>
              <a:ea typeface="M PLUS 1p"/>
              <a:cs typeface="M PLUS 1p"/>
              <a:sym typeface="M PLUS 1p"/>
            </a:endParaRPr>
          </a:p>
        </p:txBody>
      </p:sp>
      <p:sp>
        <p:nvSpPr>
          <p:cNvPr id="65" name="Google Shape;65;p13"/>
          <p:cNvSpPr txBox="1"/>
          <p:nvPr/>
        </p:nvSpPr>
        <p:spPr>
          <a:xfrm>
            <a:off x="4074650" y="4068793"/>
            <a:ext cx="54912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300" b="1" i="0" u="none" strike="noStrike" cap="none">
                <a:solidFill>
                  <a:schemeClr val="dk1"/>
                </a:solidFill>
                <a:latin typeface="HiraKakuPro-W3"/>
                <a:ea typeface="HiraKakuPro-W3"/>
                <a:cs typeface="HiraKakuPro-W3"/>
                <a:sym typeface="HiraKakuPro-W3"/>
              </a:rPr>
              <a:t>①</a:t>
            </a:r>
            <a:r>
              <a:rPr lang="ja" sz="1300" b="1">
                <a:solidFill>
                  <a:schemeClr val="dk1"/>
                </a:solidFill>
                <a:latin typeface="HiraKakuPro-W3"/>
                <a:ea typeface="HiraKakuPro-W3"/>
                <a:cs typeface="HiraKakuPro-W3"/>
                <a:sym typeface="HiraKakuPro-W3"/>
              </a:rPr>
              <a:t>営業に専念できることができ、営業力強化に繋がっている</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②どのドライバーが来ても事前に仕事内容を理解しているため</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　即戦力となっている</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③複雑な運搬ルートや配達件数の多さにも問題なく対応している</a:t>
            </a:r>
            <a:endParaRPr sz="1300" b="1">
              <a:solidFill>
                <a:schemeClr val="dk1"/>
              </a:solidFill>
              <a:latin typeface="HiraKakuPro-W3"/>
              <a:ea typeface="HiraKakuPro-W3"/>
              <a:cs typeface="HiraKakuPro-W3"/>
              <a:sym typeface="HiraKakuPro-W3"/>
            </a:endParaRPr>
          </a:p>
        </p:txBody>
      </p:sp>
      <p:pic>
        <p:nvPicPr>
          <p:cNvPr id="66" name="Google Shape;66;p13"/>
          <p:cNvPicPr preferRelativeResize="0"/>
          <p:nvPr/>
        </p:nvPicPr>
        <p:blipFill>
          <a:blip r:embed="rId3">
            <a:alphaModFix/>
          </a:blip>
          <a:stretch>
            <a:fillRect/>
          </a:stretch>
        </p:blipFill>
        <p:spPr>
          <a:xfrm>
            <a:off x="279600" y="628350"/>
            <a:ext cx="2094362" cy="1914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p:nvPr/>
        </p:nvSpPr>
        <p:spPr>
          <a:xfrm>
            <a:off x="4195475" y="3558000"/>
            <a:ext cx="4831200" cy="15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iraKakuPro-W3"/>
              <a:ea typeface="HiraKakuPro-W3"/>
              <a:cs typeface="HiraKakuPro-W3"/>
              <a:sym typeface="HiraKakuPro-W3"/>
            </a:endParaRPr>
          </a:p>
        </p:txBody>
      </p:sp>
      <p:sp>
        <p:nvSpPr>
          <p:cNvPr id="72" name="Google Shape;72;p14"/>
          <p:cNvSpPr/>
          <p:nvPr/>
        </p:nvSpPr>
        <p:spPr>
          <a:xfrm>
            <a:off x="140800" y="2493325"/>
            <a:ext cx="8885700" cy="94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4"/>
          <p:cNvSpPr/>
          <p:nvPr/>
        </p:nvSpPr>
        <p:spPr>
          <a:xfrm>
            <a:off x="246141" y="252851"/>
            <a:ext cx="5551800" cy="40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 sz="1800" b="1">
                <a:solidFill>
                  <a:schemeClr val="dk1"/>
                </a:solidFill>
              </a:rPr>
              <a:t>株式会社ニシイ</a:t>
            </a:r>
            <a:endParaRPr sz="1800" b="1" i="0" u="none" strike="noStrike" cap="none">
              <a:solidFill>
                <a:srgbClr val="000000"/>
              </a:solidFill>
              <a:latin typeface="HiraKakuPro-W3"/>
              <a:ea typeface="HiraKakuPro-W3"/>
              <a:cs typeface="HiraKakuPro-W3"/>
              <a:sym typeface="HiraKakuPro-W3"/>
            </a:endParaRPr>
          </a:p>
        </p:txBody>
      </p:sp>
      <p:sp>
        <p:nvSpPr>
          <p:cNvPr id="74" name="Google Shape;74;p14"/>
          <p:cNvSpPr/>
          <p:nvPr/>
        </p:nvSpPr>
        <p:spPr>
          <a:xfrm>
            <a:off x="0" y="322575"/>
            <a:ext cx="246300" cy="263400"/>
          </a:xfrm>
          <a:prstGeom prst="rect">
            <a:avLst/>
          </a:prstGeom>
          <a:solidFill>
            <a:srgbClr val="4472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HiraKakuPro-W3"/>
              <a:ea typeface="HiraKakuPro-W3"/>
              <a:cs typeface="HiraKakuPro-W3"/>
              <a:sym typeface="HiraKakuPro-W3"/>
            </a:endParaRPr>
          </a:p>
        </p:txBody>
      </p:sp>
      <p:sp>
        <p:nvSpPr>
          <p:cNvPr id="75" name="Google Shape;75;p14"/>
          <p:cNvSpPr/>
          <p:nvPr/>
        </p:nvSpPr>
        <p:spPr>
          <a:xfrm>
            <a:off x="238900" y="2545875"/>
            <a:ext cx="6072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課題</a:t>
            </a:r>
            <a:endParaRPr sz="1500" b="0" i="0" u="none" strike="noStrike" cap="none">
              <a:solidFill>
                <a:srgbClr val="FFFFFF"/>
              </a:solidFill>
              <a:latin typeface="M PLUS 1p"/>
              <a:ea typeface="M PLUS 1p"/>
              <a:cs typeface="M PLUS 1p"/>
              <a:sym typeface="M PLUS 1p"/>
            </a:endParaRPr>
          </a:p>
        </p:txBody>
      </p:sp>
      <p:sp>
        <p:nvSpPr>
          <p:cNvPr id="76" name="Google Shape;76;p14"/>
          <p:cNvSpPr/>
          <p:nvPr/>
        </p:nvSpPr>
        <p:spPr>
          <a:xfrm>
            <a:off x="3001000" y="651000"/>
            <a:ext cx="6250200" cy="1535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ja" sz="1300" b="1">
                <a:solidFill>
                  <a:schemeClr val="dk1"/>
                </a:solidFill>
                <a:highlight>
                  <a:srgbClr val="FFFFFF"/>
                </a:highlight>
              </a:rPr>
              <a:t>福岡支店第一グループ営業責任者</a:t>
            </a:r>
            <a:endParaRPr sz="1500" b="1" i="0" u="none" strike="noStrike" cap="none">
              <a:solidFill>
                <a:schemeClr val="dk1"/>
              </a:solidFill>
            </a:endParaRPr>
          </a:p>
          <a:p>
            <a:pPr marL="0" marR="0" lvl="0" indent="0" algn="l" rtl="0">
              <a:lnSpc>
                <a:spcPct val="115000"/>
              </a:lnSpc>
              <a:spcBef>
                <a:spcPts val="0"/>
              </a:spcBef>
              <a:spcAft>
                <a:spcPts val="0"/>
              </a:spcAft>
              <a:buClr>
                <a:srgbClr val="000000"/>
              </a:buClr>
              <a:buSzPts val="1300"/>
              <a:buFont typeface="Arial"/>
              <a:buNone/>
            </a:pPr>
            <a:r>
              <a:rPr lang="ja" sz="1300" b="1">
                <a:solidFill>
                  <a:schemeClr val="dk1"/>
                </a:solidFill>
              </a:rPr>
              <a:t>梅木 </a:t>
            </a:r>
            <a:r>
              <a:rPr lang="ja" sz="1300" b="1">
                <a:solidFill>
                  <a:srgbClr val="222222"/>
                </a:solidFill>
                <a:highlight>
                  <a:srgbClr val="FFFFFF"/>
                </a:highlight>
              </a:rPr>
              <a:t>武将</a:t>
            </a:r>
            <a:r>
              <a:rPr lang="ja" sz="1300" b="1">
                <a:solidFill>
                  <a:schemeClr val="dk1"/>
                </a:solidFill>
              </a:rPr>
              <a:t>様</a:t>
            </a:r>
            <a:endParaRPr sz="1300" b="1" i="0" u="none" strike="noStrike" cap="none">
              <a:solidFill>
                <a:schemeClr val="dk1"/>
              </a:solidFill>
            </a:endParaRPr>
          </a:p>
          <a:p>
            <a:pPr marL="0" marR="0" lvl="0" indent="0" algn="l" rtl="0">
              <a:lnSpc>
                <a:spcPct val="115000"/>
              </a:lnSpc>
              <a:spcBef>
                <a:spcPts val="0"/>
              </a:spcBef>
              <a:spcAft>
                <a:spcPts val="0"/>
              </a:spcAft>
              <a:buClr>
                <a:srgbClr val="000000"/>
              </a:buClr>
              <a:buSzPts val="1300"/>
              <a:buFont typeface="Arial"/>
              <a:buNone/>
            </a:pPr>
            <a:r>
              <a:rPr lang="ja" sz="1300" b="1" i="0" u="none" strike="noStrike" cap="none">
                <a:solidFill>
                  <a:schemeClr val="dk1"/>
                </a:solidFill>
              </a:rPr>
              <a:t>      </a:t>
            </a:r>
            <a:endParaRPr sz="1300" b="1">
              <a:solidFill>
                <a:schemeClr val="dk1"/>
              </a:solidFill>
            </a:endParaRPr>
          </a:p>
          <a:p>
            <a:pPr marL="0" lvl="0" indent="0" algn="l" rtl="0">
              <a:lnSpc>
                <a:spcPct val="115000"/>
              </a:lnSpc>
              <a:spcBef>
                <a:spcPts val="0"/>
              </a:spcBef>
              <a:spcAft>
                <a:spcPts val="0"/>
              </a:spcAft>
              <a:buClr>
                <a:schemeClr val="dk1"/>
              </a:buClr>
              <a:buSzPts val="1300"/>
              <a:buFont typeface="Arial"/>
              <a:buNone/>
            </a:pPr>
            <a:r>
              <a:rPr lang="ja" sz="1300" b="1">
                <a:solidFill>
                  <a:schemeClr val="dk1"/>
                </a:solidFill>
              </a:rPr>
              <a:t>会社名：   株式会社ニシイ</a:t>
            </a:r>
            <a:endParaRPr sz="1300" b="1">
              <a:solidFill>
                <a:schemeClr val="dk1"/>
              </a:solidFill>
            </a:endParaRPr>
          </a:p>
          <a:p>
            <a:pPr marL="0" lvl="0" indent="0" algn="l" rtl="0">
              <a:lnSpc>
                <a:spcPct val="115000"/>
              </a:lnSpc>
              <a:spcBef>
                <a:spcPts val="0"/>
              </a:spcBef>
              <a:spcAft>
                <a:spcPts val="0"/>
              </a:spcAft>
              <a:buClr>
                <a:schemeClr val="dk1"/>
              </a:buClr>
              <a:buFont typeface="Arial"/>
              <a:buNone/>
            </a:pPr>
            <a:r>
              <a:rPr lang="ja" sz="1300" b="1">
                <a:solidFill>
                  <a:schemeClr val="dk1"/>
                </a:solidFill>
              </a:rPr>
              <a:t>設立：       昭和４年５月</a:t>
            </a:r>
            <a:endParaRPr sz="1300" b="1">
              <a:solidFill>
                <a:schemeClr val="dk1"/>
              </a:solidFill>
            </a:endParaRPr>
          </a:p>
          <a:p>
            <a:pPr marL="0" lvl="0" indent="0" algn="l" rtl="0">
              <a:lnSpc>
                <a:spcPct val="115000"/>
              </a:lnSpc>
              <a:spcBef>
                <a:spcPts val="0"/>
              </a:spcBef>
              <a:spcAft>
                <a:spcPts val="0"/>
              </a:spcAft>
              <a:buClr>
                <a:schemeClr val="dk1"/>
              </a:buClr>
              <a:buSzPts val="1300"/>
              <a:buFont typeface="Arial"/>
              <a:buNone/>
            </a:pPr>
            <a:r>
              <a:rPr lang="ja" sz="1300" b="1">
                <a:solidFill>
                  <a:schemeClr val="dk1"/>
                </a:solidFill>
              </a:rPr>
              <a:t>事業内容：塗料全般、塗装機器、塗装設備、接着剤、建材、防水シーリング剤、　　　　　金属表面処理剤の各種販売、色彩設計、塗装防水工事</a:t>
            </a:r>
            <a:endParaRPr sz="1300" b="1">
              <a:solidFill>
                <a:schemeClr val="dk1"/>
              </a:solidFill>
            </a:endParaRPr>
          </a:p>
        </p:txBody>
      </p:sp>
      <p:sp>
        <p:nvSpPr>
          <p:cNvPr id="77" name="Google Shape;77;p14"/>
          <p:cNvSpPr/>
          <p:nvPr/>
        </p:nvSpPr>
        <p:spPr>
          <a:xfrm>
            <a:off x="279600" y="2812600"/>
            <a:ext cx="8374800" cy="53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b="1" i="0" u="none" strike="noStrike" cap="none">
                <a:solidFill>
                  <a:schemeClr val="dk1"/>
                </a:solidFill>
                <a:latin typeface="HiraKakuPro-W3"/>
                <a:ea typeface="HiraKakuPro-W3"/>
                <a:cs typeface="HiraKakuPro-W3"/>
                <a:sym typeface="HiraKakuPro-W3"/>
              </a:rPr>
              <a:t>✓</a:t>
            </a:r>
            <a:r>
              <a:rPr lang="ja" b="1">
                <a:solidFill>
                  <a:schemeClr val="dk1"/>
                </a:solidFill>
                <a:latin typeface="HiraKakuPro-W3"/>
                <a:ea typeface="HiraKakuPro-W3"/>
                <a:cs typeface="HiraKakuPro-W3"/>
                <a:sym typeface="HiraKakuPro-W3"/>
              </a:rPr>
              <a:t>ドライバーの雇用が安定せず、常に人手が足りない状態から委託を検討</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300"/>
              <a:buFont typeface="Arial"/>
              <a:buNone/>
            </a:pPr>
            <a:r>
              <a:rPr lang="ja" b="1">
                <a:solidFill>
                  <a:schemeClr val="dk1"/>
                </a:solidFill>
                <a:latin typeface="HiraKakuPro-W3"/>
                <a:ea typeface="HiraKakuPro-W3"/>
                <a:cs typeface="HiraKakuPro-W3"/>
                <a:sym typeface="HiraKakuPro-W3"/>
              </a:rPr>
              <a:t>✓日々お客様への運送があるため、スポットではなく年間を通して委託ができる会社を探していた</a:t>
            </a:r>
            <a:endParaRPr b="1">
              <a:solidFill>
                <a:schemeClr val="dk1"/>
              </a:solidFill>
              <a:latin typeface="HiraKakuPro-W3"/>
              <a:ea typeface="HiraKakuPro-W3"/>
              <a:cs typeface="HiraKakuPro-W3"/>
              <a:sym typeface="HiraKakuPro-W3"/>
            </a:endParaRPr>
          </a:p>
        </p:txBody>
      </p:sp>
      <p:sp>
        <p:nvSpPr>
          <p:cNvPr id="78" name="Google Shape;78;p14"/>
          <p:cNvSpPr/>
          <p:nvPr/>
        </p:nvSpPr>
        <p:spPr>
          <a:xfrm>
            <a:off x="150600" y="3558000"/>
            <a:ext cx="3944100" cy="15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9" name="Google Shape;79;p14"/>
          <p:cNvSpPr/>
          <p:nvPr/>
        </p:nvSpPr>
        <p:spPr>
          <a:xfrm>
            <a:off x="279600" y="3656725"/>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導入ポイント</a:t>
            </a:r>
            <a:endParaRPr sz="1500" b="0" i="0" u="none" strike="noStrike" cap="none">
              <a:solidFill>
                <a:srgbClr val="FFFFFF"/>
              </a:solidFill>
              <a:latin typeface="M PLUS 1p"/>
              <a:ea typeface="M PLUS 1p"/>
              <a:cs typeface="M PLUS 1p"/>
              <a:sym typeface="M PLUS 1p"/>
            </a:endParaRPr>
          </a:p>
        </p:txBody>
      </p:sp>
      <p:sp>
        <p:nvSpPr>
          <p:cNvPr id="80" name="Google Shape;80;p14"/>
          <p:cNvSpPr txBox="1"/>
          <p:nvPr/>
        </p:nvSpPr>
        <p:spPr>
          <a:xfrm>
            <a:off x="140175" y="3969500"/>
            <a:ext cx="40062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b="1" dirty="0">
                <a:solidFill>
                  <a:schemeClr val="dk1"/>
                </a:solidFill>
                <a:latin typeface="HiraKakuPro-W3"/>
                <a:ea typeface="HiraKakuPro-W3"/>
                <a:cs typeface="HiraKakuPro-W3"/>
                <a:sym typeface="HiraKakuPro-W3"/>
              </a:rPr>
              <a:t>①ドライバーのお客様とのコミュニケーション</a:t>
            </a:r>
            <a:endParaRPr lang="en-US" altLang="ja"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dirty="0">
                <a:solidFill>
                  <a:schemeClr val="dk1"/>
                </a:solidFill>
                <a:latin typeface="HiraKakuPro-W3"/>
                <a:ea typeface="HiraKakuPro-W3"/>
                <a:cs typeface="HiraKakuPro-W3"/>
                <a:sym typeface="HiraKakuPro-W3"/>
              </a:rPr>
              <a:t>　力の高さ</a:t>
            </a:r>
            <a:endParaRPr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dirty="0">
                <a:solidFill>
                  <a:schemeClr val="dk1"/>
                </a:solidFill>
                <a:latin typeface="HiraKakuPro-W3"/>
                <a:ea typeface="HiraKakuPro-W3"/>
                <a:cs typeface="HiraKakuPro-W3"/>
                <a:sym typeface="HiraKakuPro-W3"/>
              </a:rPr>
              <a:t>②イレギュラーな配送にも時間通りに運送</a:t>
            </a:r>
            <a:endParaRPr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dirty="0">
                <a:solidFill>
                  <a:schemeClr val="dk1"/>
                </a:solidFill>
                <a:latin typeface="HiraKakuPro-W3"/>
                <a:ea typeface="HiraKakuPro-W3"/>
                <a:cs typeface="HiraKakuPro-W3"/>
                <a:sym typeface="HiraKakuPro-W3"/>
              </a:rPr>
              <a:t>③穴を空けることなく派遣してくれる対応力</a:t>
            </a:r>
            <a:endParaRPr b="1" dirty="0">
              <a:solidFill>
                <a:schemeClr val="dk1"/>
              </a:solidFill>
              <a:latin typeface="HiraKakuPro-W3"/>
              <a:ea typeface="HiraKakuPro-W3"/>
              <a:cs typeface="HiraKakuPro-W3"/>
              <a:sym typeface="HiraKakuPro-W3"/>
            </a:endParaRPr>
          </a:p>
        </p:txBody>
      </p:sp>
      <p:sp>
        <p:nvSpPr>
          <p:cNvPr id="81" name="Google Shape;81;p14"/>
          <p:cNvSpPr/>
          <p:nvPr/>
        </p:nvSpPr>
        <p:spPr>
          <a:xfrm>
            <a:off x="4275526" y="3655716"/>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導入成果</a:t>
            </a:r>
            <a:endParaRPr sz="1500" b="0" i="0" u="none" strike="noStrike" cap="none">
              <a:solidFill>
                <a:srgbClr val="FFFFFF"/>
              </a:solidFill>
              <a:latin typeface="M PLUS 1p"/>
              <a:ea typeface="M PLUS 1p"/>
              <a:cs typeface="M PLUS 1p"/>
              <a:sym typeface="M PLUS 1p"/>
            </a:endParaRPr>
          </a:p>
        </p:txBody>
      </p:sp>
      <p:sp>
        <p:nvSpPr>
          <p:cNvPr id="82" name="Google Shape;82;p14"/>
          <p:cNvSpPr txBox="1"/>
          <p:nvPr/>
        </p:nvSpPr>
        <p:spPr>
          <a:xfrm>
            <a:off x="4146370" y="3916393"/>
            <a:ext cx="5491200" cy="118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300" b="1" i="0" u="none" strike="noStrike" cap="none">
                <a:solidFill>
                  <a:schemeClr val="dk1"/>
                </a:solidFill>
                <a:latin typeface="HiraKakuPro-W3"/>
                <a:ea typeface="HiraKakuPro-W3"/>
                <a:cs typeface="HiraKakuPro-W3"/>
                <a:sym typeface="HiraKakuPro-W3"/>
              </a:rPr>
              <a:t>①</a:t>
            </a:r>
            <a:r>
              <a:rPr lang="ja" sz="1300" b="1">
                <a:solidFill>
                  <a:schemeClr val="dk1"/>
                </a:solidFill>
                <a:latin typeface="HiraKakuPro-W3"/>
                <a:ea typeface="HiraKakuPro-W3"/>
                <a:cs typeface="HiraKakuPro-W3"/>
                <a:sym typeface="HiraKakuPro-W3"/>
              </a:rPr>
              <a:t>急な依頼でも確実に運送し、お客様への事前連絡や置場所の</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　確認など運送のプロだからこその対応力で当社のイメージUP</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　にもなっている</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②担当ドライバーが急遽来れなくなった際も代理を必ず派遣</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　してくれる</a:t>
            </a:r>
            <a:endParaRPr sz="1300" b="1">
              <a:solidFill>
                <a:schemeClr val="dk1"/>
              </a:solidFill>
              <a:latin typeface="HiraKakuPro-W3"/>
              <a:ea typeface="HiraKakuPro-W3"/>
              <a:cs typeface="HiraKakuPro-W3"/>
              <a:sym typeface="HiraKakuPro-W3"/>
            </a:endParaRPr>
          </a:p>
        </p:txBody>
      </p:sp>
      <p:pic>
        <p:nvPicPr>
          <p:cNvPr id="83" name="Google Shape;83;p14"/>
          <p:cNvPicPr preferRelativeResize="0"/>
          <p:nvPr/>
        </p:nvPicPr>
        <p:blipFill>
          <a:blip r:embed="rId3">
            <a:alphaModFix/>
          </a:blip>
          <a:stretch>
            <a:fillRect/>
          </a:stretch>
        </p:blipFill>
        <p:spPr>
          <a:xfrm>
            <a:off x="174412" y="688657"/>
            <a:ext cx="2672866" cy="16467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p:nvPr/>
        </p:nvSpPr>
        <p:spPr>
          <a:xfrm>
            <a:off x="4195475" y="3558000"/>
            <a:ext cx="4831200" cy="15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iraKakuPro-W3"/>
              <a:ea typeface="HiraKakuPro-W3"/>
              <a:cs typeface="HiraKakuPro-W3"/>
              <a:sym typeface="HiraKakuPro-W3"/>
            </a:endParaRPr>
          </a:p>
        </p:txBody>
      </p:sp>
      <p:sp>
        <p:nvSpPr>
          <p:cNvPr id="89" name="Google Shape;89;p15"/>
          <p:cNvSpPr/>
          <p:nvPr/>
        </p:nvSpPr>
        <p:spPr>
          <a:xfrm>
            <a:off x="140800" y="2493325"/>
            <a:ext cx="8885700" cy="94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5"/>
          <p:cNvSpPr/>
          <p:nvPr/>
        </p:nvSpPr>
        <p:spPr>
          <a:xfrm>
            <a:off x="246141" y="252851"/>
            <a:ext cx="5551800" cy="40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 sz="1800" b="1">
                <a:solidFill>
                  <a:schemeClr val="dk1"/>
                </a:solidFill>
              </a:rPr>
              <a:t>アムハード小西株式会社</a:t>
            </a:r>
            <a:endParaRPr sz="1800" b="1" i="0" u="none" strike="noStrike" cap="none">
              <a:solidFill>
                <a:srgbClr val="000000"/>
              </a:solidFill>
              <a:latin typeface="HiraKakuPro-W3"/>
              <a:ea typeface="HiraKakuPro-W3"/>
              <a:cs typeface="HiraKakuPro-W3"/>
              <a:sym typeface="HiraKakuPro-W3"/>
            </a:endParaRPr>
          </a:p>
        </p:txBody>
      </p:sp>
      <p:sp>
        <p:nvSpPr>
          <p:cNvPr id="91" name="Google Shape;91;p15"/>
          <p:cNvSpPr/>
          <p:nvPr/>
        </p:nvSpPr>
        <p:spPr>
          <a:xfrm>
            <a:off x="0" y="322575"/>
            <a:ext cx="246300" cy="263400"/>
          </a:xfrm>
          <a:prstGeom prst="rect">
            <a:avLst/>
          </a:prstGeom>
          <a:solidFill>
            <a:srgbClr val="4472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HiraKakuPro-W3"/>
              <a:ea typeface="HiraKakuPro-W3"/>
              <a:cs typeface="HiraKakuPro-W3"/>
              <a:sym typeface="HiraKakuPro-W3"/>
            </a:endParaRPr>
          </a:p>
        </p:txBody>
      </p:sp>
      <p:sp>
        <p:nvSpPr>
          <p:cNvPr id="92" name="Google Shape;92;p15"/>
          <p:cNvSpPr/>
          <p:nvPr/>
        </p:nvSpPr>
        <p:spPr>
          <a:xfrm>
            <a:off x="238900" y="2520369"/>
            <a:ext cx="6072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課題</a:t>
            </a:r>
            <a:endParaRPr sz="1500" b="0" i="0" u="none" strike="noStrike" cap="none">
              <a:solidFill>
                <a:srgbClr val="FFFFFF"/>
              </a:solidFill>
              <a:latin typeface="M PLUS 1p"/>
              <a:ea typeface="M PLUS 1p"/>
              <a:cs typeface="M PLUS 1p"/>
              <a:sym typeface="M PLUS 1p"/>
            </a:endParaRPr>
          </a:p>
        </p:txBody>
      </p:sp>
      <p:sp>
        <p:nvSpPr>
          <p:cNvPr id="93" name="Google Shape;93;p15"/>
          <p:cNvSpPr/>
          <p:nvPr/>
        </p:nvSpPr>
        <p:spPr>
          <a:xfrm>
            <a:off x="3001000" y="518025"/>
            <a:ext cx="6025500" cy="2027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ja" sz="1300" b="1">
                <a:solidFill>
                  <a:schemeClr val="dk1"/>
                </a:solidFill>
                <a:highlight>
                  <a:srgbClr val="FFFFFF"/>
                </a:highlight>
              </a:rPr>
              <a:t>取締役営業本部長</a:t>
            </a:r>
            <a:endParaRPr sz="1500" b="1" i="0" u="none" strike="noStrike" cap="none">
              <a:solidFill>
                <a:schemeClr val="dk1"/>
              </a:solidFill>
            </a:endParaRPr>
          </a:p>
          <a:p>
            <a:pPr marL="0" marR="0" lvl="0" indent="0" algn="l" rtl="0">
              <a:lnSpc>
                <a:spcPct val="115000"/>
              </a:lnSpc>
              <a:spcBef>
                <a:spcPts val="0"/>
              </a:spcBef>
              <a:spcAft>
                <a:spcPts val="0"/>
              </a:spcAft>
              <a:buClr>
                <a:srgbClr val="000000"/>
              </a:buClr>
              <a:buSzPts val="1300"/>
              <a:buFont typeface="Arial"/>
              <a:buNone/>
            </a:pPr>
            <a:r>
              <a:rPr lang="ja" sz="1300" b="1">
                <a:solidFill>
                  <a:schemeClr val="dk1"/>
                </a:solidFill>
              </a:rPr>
              <a:t>緑川様</a:t>
            </a:r>
            <a:endParaRPr sz="1300" b="1" i="0" u="none" strike="noStrike" cap="none">
              <a:solidFill>
                <a:schemeClr val="dk1"/>
              </a:solidFill>
            </a:endParaRPr>
          </a:p>
          <a:p>
            <a:pPr marL="0" marR="0" lvl="0" indent="0" algn="l" rtl="0">
              <a:lnSpc>
                <a:spcPct val="115000"/>
              </a:lnSpc>
              <a:spcBef>
                <a:spcPts val="0"/>
              </a:spcBef>
              <a:spcAft>
                <a:spcPts val="0"/>
              </a:spcAft>
              <a:buClr>
                <a:srgbClr val="000000"/>
              </a:buClr>
              <a:buSzPts val="1300"/>
              <a:buFont typeface="Arial"/>
              <a:buNone/>
            </a:pPr>
            <a:r>
              <a:rPr lang="ja" sz="1300" b="1" i="0" u="none" strike="noStrike" cap="none">
                <a:solidFill>
                  <a:schemeClr val="dk1"/>
                </a:solidFill>
              </a:rPr>
              <a:t>      </a:t>
            </a:r>
            <a:endParaRPr sz="1300" b="1">
              <a:solidFill>
                <a:schemeClr val="dk1"/>
              </a:solidFill>
            </a:endParaRPr>
          </a:p>
          <a:p>
            <a:pPr marL="0" lvl="0" indent="0" algn="l" rtl="0">
              <a:lnSpc>
                <a:spcPct val="115000"/>
              </a:lnSpc>
              <a:spcBef>
                <a:spcPts val="0"/>
              </a:spcBef>
              <a:spcAft>
                <a:spcPts val="0"/>
              </a:spcAft>
              <a:buClr>
                <a:schemeClr val="dk1"/>
              </a:buClr>
              <a:buSzPts val="1300"/>
              <a:buFont typeface="Arial"/>
              <a:buNone/>
            </a:pPr>
            <a:r>
              <a:rPr lang="ja" sz="1300" b="1">
                <a:solidFill>
                  <a:schemeClr val="dk1"/>
                </a:solidFill>
              </a:rPr>
              <a:t>会社名：   アムハード小西株式会社</a:t>
            </a:r>
            <a:endParaRPr sz="1300" b="1">
              <a:solidFill>
                <a:schemeClr val="dk1"/>
              </a:solidFill>
            </a:endParaRPr>
          </a:p>
          <a:p>
            <a:pPr marL="0" lvl="0" indent="0" algn="l" rtl="0">
              <a:lnSpc>
                <a:spcPct val="115000"/>
              </a:lnSpc>
              <a:spcBef>
                <a:spcPts val="0"/>
              </a:spcBef>
              <a:spcAft>
                <a:spcPts val="0"/>
              </a:spcAft>
              <a:buClr>
                <a:schemeClr val="dk1"/>
              </a:buClr>
              <a:buFont typeface="Arial"/>
              <a:buNone/>
            </a:pPr>
            <a:r>
              <a:rPr lang="ja" sz="1300" b="1">
                <a:solidFill>
                  <a:schemeClr val="dk1"/>
                </a:solidFill>
              </a:rPr>
              <a:t>設立： 　  昭和29年10月  </a:t>
            </a:r>
            <a:r>
              <a:rPr lang="ja" sz="1200" b="1">
                <a:solidFill>
                  <a:schemeClr val="dk1"/>
                </a:solidFill>
              </a:rPr>
              <a:t>   </a:t>
            </a:r>
            <a:endParaRPr sz="1200" b="1">
              <a:solidFill>
                <a:schemeClr val="dk1"/>
              </a:solidFill>
            </a:endParaRPr>
          </a:p>
          <a:p>
            <a:pPr marL="0" lvl="0" indent="0" algn="l" rtl="0">
              <a:lnSpc>
                <a:spcPct val="115000"/>
              </a:lnSpc>
              <a:spcBef>
                <a:spcPts val="0"/>
              </a:spcBef>
              <a:spcAft>
                <a:spcPts val="0"/>
              </a:spcAft>
              <a:buClr>
                <a:schemeClr val="dk1"/>
              </a:buClr>
              <a:buSzPts val="1300"/>
              <a:buFont typeface="Arial"/>
              <a:buNone/>
            </a:pPr>
            <a:r>
              <a:rPr lang="ja" sz="1300" b="1">
                <a:solidFill>
                  <a:schemeClr val="dk1"/>
                </a:solidFill>
              </a:rPr>
              <a:t>事業内容：</a:t>
            </a:r>
            <a:r>
              <a:rPr lang="ja" sz="1300" b="1">
                <a:solidFill>
                  <a:schemeClr val="dk1"/>
                </a:solidFill>
                <a:highlight>
                  <a:srgbClr val="FFFFFF"/>
                </a:highlight>
              </a:rPr>
              <a:t>建築金物の卸売業、建築物の設計・施工・監理、構造CAD図面制作</a:t>
            </a:r>
            <a:endParaRPr sz="1300" b="1">
              <a:solidFill>
                <a:schemeClr val="dk1"/>
              </a:solidFill>
              <a:highlight>
                <a:srgbClr val="FFFFFF"/>
              </a:highlight>
            </a:endParaRPr>
          </a:p>
          <a:p>
            <a:pPr marL="0" lvl="0" indent="0" algn="l" rtl="0">
              <a:lnSpc>
                <a:spcPct val="115000"/>
              </a:lnSpc>
              <a:spcBef>
                <a:spcPts val="0"/>
              </a:spcBef>
              <a:spcAft>
                <a:spcPts val="0"/>
              </a:spcAft>
              <a:buClr>
                <a:schemeClr val="dk1"/>
              </a:buClr>
              <a:buSzPts val="1300"/>
              <a:buFont typeface="Arial"/>
              <a:buNone/>
            </a:pPr>
            <a:r>
              <a:rPr lang="ja" sz="1300" b="1">
                <a:solidFill>
                  <a:schemeClr val="dk1"/>
                </a:solidFill>
                <a:highlight>
                  <a:srgbClr val="FFFFFF"/>
                </a:highlight>
              </a:rPr>
              <a:t>　　　　　支援事業、住宅免震工法への開発及び販売・施工</a:t>
            </a:r>
            <a:endParaRPr sz="1300" b="1">
              <a:solidFill>
                <a:schemeClr val="dk1"/>
              </a:solidFill>
              <a:highlight>
                <a:srgbClr val="FFFFFF"/>
              </a:highlight>
            </a:endParaRPr>
          </a:p>
          <a:p>
            <a:pPr marL="0" lvl="0" indent="0" algn="l" rtl="0">
              <a:lnSpc>
                <a:spcPct val="115000"/>
              </a:lnSpc>
              <a:spcBef>
                <a:spcPts val="0"/>
              </a:spcBef>
              <a:spcAft>
                <a:spcPts val="0"/>
              </a:spcAft>
              <a:buClr>
                <a:schemeClr val="dk1"/>
              </a:buClr>
              <a:buSzPts val="1300"/>
              <a:buFont typeface="Arial"/>
              <a:buNone/>
            </a:pPr>
            <a:endParaRPr sz="1300" b="1">
              <a:solidFill>
                <a:schemeClr val="dk1"/>
              </a:solidFill>
            </a:endParaRPr>
          </a:p>
        </p:txBody>
      </p:sp>
      <p:sp>
        <p:nvSpPr>
          <p:cNvPr id="94" name="Google Shape;94;p15"/>
          <p:cNvSpPr/>
          <p:nvPr/>
        </p:nvSpPr>
        <p:spPr>
          <a:xfrm>
            <a:off x="279600" y="2852823"/>
            <a:ext cx="8746800" cy="53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b="1" i="0" u="none" strike="noStrike" cap="none" dirty="0">
                <a:solidFill>
                  <a:schemeClr val="dk1"/>
                </a:solidFill>
                <a:latin typeface="HiraKakuPro-W3"/>
                <a:ea typeface="HiraKakuPro-W3"/>
                <a:cs typeface="HiraKakuPro-W3"/>
                <a:sym typeface="HiraKakuPro-W3"/>
              </a:rPr>
              <a:t>✓</a:t>
            </a:r>
            <a:r>
              <a:rPr lang="ja" b="1" dirty="0">
                <a:solidFill>
                  <a:schemeClr val="dk1"/>
                </a:solidFill>
                <a:latin typeface="HiraKakuPro-W3"/>
                <a:ea typeface="HiraKakuPro-W3"/>
                <a:cs typeface="HiraKakuPro-W3"/>
                <a:sym typeface="HiraKakuPro-W3"/>
              </a:rPr>
              <a:t>物流量が少しずつ増加し、社内のマンパワーが不足が生じていた</a:t>
            </a:r>
            <a:endParaRPr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300"/>
              <a:buFont typeface="Arial"/>
              <a:buNone/>
            </a:pPr>
            <a:r>
              <a:rPr lang="ja" b="1" dirty="0">
                <a:solidFill>
                  <a:schemeClr val="dk1"/>
                </a:solidFill>
                <a:latin typeface="HiraKakuPro-W3"/>
                <a:ea typeface="HiraKakuPro-W3"/>
                <a:cs typeface="HiraKakuPro-W3"/>
                <a:sym typeface="HiraKakuPro-W3"/>
              </a:rPr>
              <a:t>✓建築現場ごとの細い対応が必要だが、他社はドライバーが固定でなはないため変わる度に情報伝達漏れ</a:t>
            </a:r>
            <a:endParaRPr lang="en-US" altLang="ja"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300"/>
              <a:buFont typeface="Arial"/>
              <a:buNone/>
            </a:pPr>
            <a:r>
              <a:rPr lang="en-US" altLang="ja" b="1" dirty="0">
                <a:solidFill>
                  <a:schemeClr val="dk1"/>
                </a:solidFill>
                <a:latin typeface="HiraKakuPro-W3"/>
                <a:ea typeface="HiraKakuPro-W3"/>
                <a:cs typeface="HiraKakuPro-W3"/>
                <a:sym typeface="HiraKakuPro-W3"/>
              </a:rPr>
              <a:t>   </a:t>
            </a:r>
            <a:r>
              <a:rPr lang="ja" b="1" dirty="0">
                <a:solidFill>
                  <a:schemeClr val="dk1"/>
                </a:solidFill>
                <a:latin typeface="HiraKakuPro-W3"/>
                <a:ea typeface="HiraKakuPro-W3"/>
                <a:cs typeface="HiraKakuPro-W3"/>
                <a:sym typeface="HiraKakuPro-W3"/>
              </a:rPr>
              <a:t>がありクレームにつながる</a:t>
            </a:r>
            <a:endParaRPr b="1" dirty="0">
              <a:solidFill>
                <a:schemeClr val="dk1"/>
              </a:solidFill>
              <a:latin typeface="HiraKakuPro-W3"/>
              <a:ea typeface="HiraKakuPro-W3"/>
              <a:cs typeface="HiraKakuPro-W3"/>
              <a:sym typeface="HiraKakuPro-W3"/>
            </a:endParaRPr>
          </a:p>
        </p:txBody>
      </p:sp>
      <p:sp>
        <p:nvSpPr>
          <p:cNvPr id="95" name="Google Shape;95;p15"/>
          <p:cNvSpPr/>
          <p:nvPr/>
        </p:nvSpPr>
        <p:spPr>
          <a:xfrm>
            <a:off x="150600" y="3558000"/>
            <a:ext cx="3944100" cy="15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6" name="Google Shape;96;p15"/>
          <p:cNvSpPr/>
          <p:nvPr/>
        </p:nvSpPr>
        <p:spPr>
          <a:xfrm>
            <a:off x="279600" y="3656725"/>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導入ポイント</a:t>
            </a:r>
            <a:endParaRPr sz="1500" b="0" i="0" u="none" strike="noStrike" cap="none">
              <a:solidFill>
                <a:srgbClr val="FFFFFF"/>
              </a:solidFill>
              <a:latin typeface="M PLUS 1p"/>
              <a:ea typeface="M PLUS 1p"/>
              <a:cs typeface="M PLUS 1p"/>
              <a:sym typeface="M PLUS 1p"/>
            </a:endParaRPr>
          </a:p>
        </p:txBody>
      </p:sp>
      <p:sp>
        <p:nvSpPr>
          <p:cNvPr id="97" name="Google Shape;97;p15"/>
          <p:cNvSpPr txBox="1"/>
          <p:nvPr/>
        </p:nvSpPr>
        <p:spPr>
          <a:xfrm>
            <a:off x="140175" y="3893300"/>
            <a:ext cx="40062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b="1" dirty="0">
                <a:solidFill>
                  <a:schemeClr val="dk1"/>
                </a:solidFill>
                <a:latin typeface="HiraKakuPro-W3"/>
                <a:ea typeface="HiraKakuPro-W3"/>
                <a:cs typeface="HiraKakuPro-W3"/>
                <a:sym typeface="HiraKakuPro-W3"/>
              </a:rPr>
              <a:t>①固定ドライバーなためお客様ごとの納材方法</a:t>
            </a:r>
            <a:endParaRPr lang="en-US" altLang="ja"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dirty="0">
                <a:solidFill>
                  <a:schemeClr val="dk1"/>
                </a:solidFill>
                <a:latin typeface="HiraKakuPro-W3"/>
                <a:ea typeface="HiraKakuPro-W3"/>
                <a:cs typeface="HiraKakuPro-W3"/>
                <a:sym typeface="HiraKakuPro-W3"/>
              </a:rPr>
              <a:t>　の把握と定着が可能</a:t>
            </a:r>
            <a:endParaRPr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dirty="0">
                <a:solidFill>
                  <a:schemeClr val="dk1"/>
                </a:solidFill>
                <a:latin typeface="HiraKakuPro-W3"/>
                <a:ea typeface="HiraKakuPro-W3"/>
                <a:cs typeface="HiraKakuPro-W3"/>
                <a:sym typeface="HiraKakuPro-W3"/>
              </a:rPr>
              <a:t>②ドライバーのみの派遣にも対応</a:t>
            </a:r>
            <a:endParaRPr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dirty="0">
                <a:solidFill>
                  <a:schemeClr val="dk1"/>
                </a:solidFill>
                <a:latin typeface="HiraKakuPro-W3"/>
                <a:ea typeface="HiraKakuPro-W3"/>
                <a:cs typeface="HiraKakuPro-W3"/>
                <a:sym typeface="HiraKakuPro-W3"/>
              </a:rPr>
              <a:t>③貸倉庫・ピッキング・配送と一連の倉庫業も</a:t>
            </a:r>
            <a:endParaRPr lang="en-US" altLang="ja"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dirty="0">
                <a:solidFill>
                  <a:schemeClr val="dk1"/>
                </a:solidFill>
                <a:latin typeface="HiraKakuPro-W3"/>
                <a:ea typeface="HiraKakuPro-W3"/>
                <a:cs typeface="HiraKakuPro-W3"/>
                <a:sym typeface="HiraKakuPro-W3"/>
              </a:rPr>
              <a:t>　常備</a:t>
            </a:r>
            <a:endParaRPr b="1" dirty="0">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endParaRPr b="1" dirty="0">
              <a:solidFill>
                <a:schemeClr val="dk1"/>
              </a:solidFill>
              <a:latin typeface="HiraKakuPro-W3"/>
              <a:ea typeface="HiraKakuPro-W3"/>
              <a:cs typeface="HiraKakuPro-W3"/>
              <a:sym typeface="HiraKakuPro-W3"/>
            </a:endParaRPr>
          </a:p>
        </p:txBody>
      </p:sp>
      <p:sp>
        <p:nvSpPr>
          <p:cNvPr id="98" name="Google Shape;98;p15"/>
          <p:cNvSpPr/>
          <p:nvPr/>
        </p:nvSpPr>
        <p:spPr>
          <a:xfrm>
            <a:off x="4275526" y="3655716"/>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導入成果</a:t>
            </a:r>
            <a:endParaRPr sz="1500" b="0" i="0" u="none" strike="noStrike" cap="none">
              <a:solidFill>
                <a:srgbClr val="FFFFFF"/>
              </a:solidFill>
              <a:latin typeface="M PLUS 1p"/>
              <a:ea typeface="M PLUS 1p"/>
              <a:cs typeface="M PLUS 1p"/>
              <a:sym typeface="M PLUS 1p"/>
            </a:endParaRPr>
          </a:p>
        </p:txBody>
      </p:sp>
      <p:sp>
        <p:nvSpPr>
          <p:cNvPr id="99" name="Google Shape;99;p15"/>
          <p:cNvSpPr txBox="1"/>
          <p:nvPr/>
        </p:nvSpPr>
        <p:spPr>
          <a:xfrm>
            <a:off x="4146370" y="3916393"/>
            <a:ext cx="5491200" cy="118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300" b="1" i="0" u="none" strike="noStrike" cap="none">
                <a:solidFill>
                  <a:schemeClr val="dk1"/>
                </a:solidFill>
                <a:latin typeface="HiraKakuPro-W3"/>
                <a:ea typeface="HiraKakuPro-W3"/>
                <a:cs typeface="HiraKakuPro-W3"/>
                <a:sym typeface="HiraKakuPro-W3"/>
              </a:rPr>
              <a:t>①</a:t>
            </a:r>
            <a:r>
              <a:rPr lang="ja" sz="1300" b="1">
                <a:solidFill>
                  <a:schemeClr val="dk1"/>
                </a:solidFill>
                <a:latin typeface="HiraKakuPro-W3"/>
                <a:ea typeface="HiraKakuPro-W3"/>
                <a:cs typeface="HiraKakuPro-W3"/>
                <a:sym typeface="HiraKakuPro-W3"/>
              </a:rPr>
              <a:t>お客様ごとに異なる納材方法や納材後の雨養生の対応まで</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　してくれる</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②導入から1年ほど経つがお客様からのクレームは一切なし</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③運送委託だけではなく、ドライバーの派遣や貸倉庫と運送</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　專門のサービスをトータルでお任せできる</a:t>
            </a:r>
            <a:endParaRPr sz="1300" b="1">
              <a:solidFill>
                <a:schemeClr val="dk1"/>
              </a:solidFill>
              <a:latin typeface="HiraKakuPro-W3"/>
              <a:ea typeface="HiraKakuPro-W3"/>
              <a:cs typeface="HiraKakuPro-W3"/>
              <a:sym typeface="HiraKakuPro-W3"/>
            </a:endParaRPr>
          </a:p>
        </p:txBody>
      </p:sp>
      <p:pic>
        <p:nvPicPr>
          <p:cNvPr id="100" name="Google Shape;100;p15"/>
          <p:cNvPicPr preferRelativeResize="0"/>
          <p:nvPr/>
        </p:nvPicPr>
        <p:blipFill rotWithShape="1">
          <a:blip r:embed="rId3">
            <a:alphaModFix/>
          </a:blip>
          <a:srcRect r="4415"/>
          <a:stretch/>
        </p:blipFill>
        <p:spPr>
          <a:xfrm>
            <a:off x="740100" y="615550"/>
            <a:ext cx="1345398" cy="18357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p:nvPr/>
        </p:nvSpPr>
        <p:spPr>
          <a:xfrm>
            <a:off x="3738275" y="3558000"/>
            <a:ext cx="5181000" cy="141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HiraKakuPro-W3"/>
              <a:ea typeface="HiraKakuPro-W3"/>
              <a:cs typeface="HiraKakuPro-W3"/>
              <a:sym typeface="HiraKakuPro-W3"/>
            </a:endParaRPr>
          </a:p>
        </p:txBody>
      </p:sp>
      <p:sp>
        <p:nvSpPr>
          <p:cNvPr id="106" name="Google Shape;106;p16"/>
          <p:cNvSpPr/>
          <p:nvPr/>
        </p:nvSpPr>
        <p:spPr>
          <a:xfrm>
            <a:off x="293200" y="2493325"/>
            <a:ext cx="8626200" cy="945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6"/>
          <p:cNvSpPr/>
          <p:nvPr/>
        </p:nvSpPr>
        <p:spPr>
          <a:xfrm>
            <a:off x="246154" y="252850"/>
            <a:ext cx="8199600" cy="40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 sz="1800" b="1">
                <a:solidFill>
                  <a:schemeClr val="dk1"/>
                </a:solidFill>
              </a:rPr>
              <a:t>A社</a:t>
            </a:r>
            <a:endParaRPr sz="1800" b="1" i="0" u="none" strike="noStrike" cap="none">
              <a:solidFill>
                <a:srgbClr val="000000"/>
              </a:solidFill>
              <a:latin typeface="HiraKakuPro-W3"/>
              <a:ea typeface="HiraKakuPro-W3"/>
              <a:cs typeface="HiraKakuPro-W3"/>
              <a:sym typeface="HiraKakuPro-W3"/>
            </a:endParaRPr>
          </a:p>
        </p:txBody>
      </p:sp>
      <p:sp>
        <p:nvSpPr>
          <p:cNvPr id="108" name="Google Shape;108;p16"/>
          <p:cNvSpPr/>
          <p:nvPr/>
        </p:nvSpPr>
        <p:spPr>
          <a:xfrm>
            <a:off x="0" y="322575"/>
            <a:ext cx="246300" cy="263400"/>
          </a:xfrm>
          <a:prstGeom prst="rect">
            <a:avLst/>
          </a:prstGeom>
          <a:solidFill>
            <a:srgbClr val="4472C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HiraKakuPro-W3"/>
              <a:ea typeface="HiraKakuPro-W3"/>
              <a:cs typeface="HiraKakuPro-W3"/>
              <a:sym typeface="HiraKakuPro-W3"/>
            </a:endParaRPr>
          </a:p>
        </p:txBody>
      </p:sp>
      <p:sp>
        <p:nvSpPr>
          <p:cNvPr id="109" name="Google Shape;109;p16"/>
          <p:cNvSpPr/>
          <p:nvPr/>
        </p:nvSpPr>
        <p:spPr>
          <a:xfrm>
            <a:off x="391300" y="2545875"/>
            <a:ext cx="6072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課題</a:t>
            </a:r>
            <a:endParaRPr sz="1500" b="0" i="0" u="none" strike="noStrike" cap="none">
              <a:solidFill>
                <a:srgbClr val="FFFFFF"/>
              </a:solidFill>
              <a:latin typeface="M PLUS 1p"/>
              <a:ea typeface="M PLUS 1p"/>
              <a:cs typeface="M PLUS 1p"/>
              <a:sym typeface="M PLUS 1p"/>
            </a:endParaRPr>
          </a:p>
        </p:txBody>
      </p:sp>
      <p:sp>
        <p:nvSpPr>
          <p:cNvPr id="110" name="Google Shape;110;p16"/>
          <p:cNvSpPr/>
          <p:nvPr/>
        </p:nvSpPr>
        <p:spPr>
          <a:xfrm>
            <a:off x="432000" y="2812600"/>
            <a:ext cx="8374800" cy="531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ja" b="1" i="0" u="none" strike="noStrike" cap="none">
                <a:solidFill>
                  <a:schemeClr val="dk1"/>
                </a:solidFill>
                <a:latin typeface="HiraKakuPro-W3"/>
                <a:ea typeface="HiraKakuPro-W3"/>
                <a:cs typeface="HiraKakuPro-W3"/>
                <a:sym typeface="HiraKakuPro-W3"/>
              </a:rPr>
              <a:t>✓</a:t>
            </a:r>
            <a:r>
              <a:rPr lang="ja" b="1">
                <a:solidFill>
                  <a:schemeClr val="dk1"/>
                </a:solidFill>
                <a:latin typeface="HiraKakuPro-W3"/>
                <a:ea typeface="HiraKakuPro-W3"/>
                <a:cs typeface="HiraKakuPro-W3"/>
                <a:sym typeface="HiraKakuPro-W3"/>
              </a:rPr>
              <a:t>利用していた運送委託請負のドライバーがローテーション制なため、申し送り内容に乖離がある</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300"/>
              <a:buFont typeface="Arial"/>
              <a:buNone/>
            </a:pPr>
            <a:r>
              <a:rPr lang="ja" b="1">
                <a:solidFill>
                  <a:schemeClr val="dk1"/>
                </a:solidFill>
                <a:latin typeface="HiraKakuPro-W3"/>
                <a:ea typeface="HiraKakuPro-W3"/>
                <a:cs typeface="HiraKakuPro-W3"/>
                <a:sym typeface="HiraKakuPro-W3"/>
              </a:rPr>
              <a:t>✓そのためお客様の細かな依頼に対しての共有漏れから突発的なフォローが発生している</a:t>
            </a:r>
            <a:endParaRPr b="1">
              <a:solidFill>
                <a:schemeClr val="dk1"/>
              </a:solidFill>
              <a:latin typeface="HiraKakuPro-W3"/>
              <a:ea typeface="HiraKakuPro-W3"/>
              <a:cs typeface="HiraKakuPro-W3"/>
              <a:sym typeface="HiraKakuPro-W3"/>
            </a:endParaRPr>
          </a:p>
        </p:txBody>
      </p:sp>
      <p:sp>
        <p:nvSpPr>
          <p:cNvPr id="111" name="Google Shape;111;p16"/>
          <p:cNvSpPr/>
          <p:nvPr/>
        </p:nvSpPr>
        <p:spPr>
          <a:xfrm>
            <a:off x="303000" y="3558000"/>
            <a:ext cx="3293700" cy="141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12" name="Google Shape;112;p16"/>
          <p:cNvSpPr/>
          <p:nvPr/>
        </p:nvSpPr>
        <p:spPr>
          <a:xfrm>
            <a:off x="432000" y="3656725"/>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導入ポイント</a:t>
            </a:r>
            <a:endParaRPr sz="1500" b="0" i="0" u="none" strike="noStrike" cap="none">
              <a:solidFill>
                <a:srgbClr val="FFFFFF"/>
              </a:solidFill>
              <a:latin typeface="M PLUS 1p"/>
              <a:ea typeface="M PLUS 1p"/>
              <a:cs typeface="M PLUS 1p"/>
              <a:sym typeface="M PLUS 1p"/>
            </a:endParaRPr>
          </a:p>
        </p:txBody>
      </p:sp>
      <p:sp>
        <p:nvSpPr>
          <p:cNvPr id="113" name="Google Shape;113;p16"/>
          <p:cNvSpPr txBox="1"/>
          <p:nvPr/>
        </p:nvSpPr>
        <p:spPr>
          <a:xfrm>
            <a:off x="368775" y="3969501"/>
            <a:ext cx="54912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HiraKakuPro-W3"/>
                <a:ea typeface="HiraKakuPro-W3"/>
                <a:cs typeface="HiraKakuPro-W3"/>
                <a:sym typeface="HiraKakuPro-W3"/>
              </a:rPr>
              <a:t>①</a:t>
            </a:r>
            <a:r>
              <a:rPr lang="ja" b="1">
                <a:solidFill>
                  <a:schemeClr val="dk1"/>
                </a:solidFill>
                <a:latin typeface="HiraKakuPro-W3"/>
                <a:ea typeface="HiraKakuPro-W3"/>
                <a:cs typeface="HiraKakuPro-W3"/>
                <a:sym typeface="HiraKakuPro-W3"/>
              </a:rPr>
              <a:t>課題への的確な提案</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②ドライバーの仕事への誠実さ</a:t>
            </a:r>
            <a:endParaRPr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b="1">
                <a:solidFill>
                  <a:schemeClr val="dk1"/>
                </a:solidFill>
                <a:latin typeface="HiraKakuPro-W3"/>
                <a:ea typeface="HiraKakuPro-W3"/>
                <a:cs typeface="HiraKakuPro-W3"/>
                <a:sym typeface="HiraKakuPro-W3"/>
              </a:rPr>
              <a:t>③急な依頼でもレスポンスが速い</a:t>
            </a:r>
            <a:endParaRPr b="1">
              <a:solidFill>
                <a:schemeClr val="dk1"/>
              </a:solidFill>
              <a:latin typeface="HiraKakuPro-W3"/>
              <a:ea typeface="HiraKakuPro-W3"/>
              <a:cs typeface="HiraKakuPro-W3"/>
              <a:sym typeface="HiraKakuPro-W3"/>
            </a:endParaRPr>
          </a:p>
        </p:txBody>
      </p:sp>
      <p:sp>
        <p:nvSpPr>
          <p:cNvPr id="114" name="Google Shape;114;p16"/>
          <p:cNvSpPr/>
          <p:nvPr/>
        </p:nvSpPr>
        <p:spPr>
          <a:xfrm>
            <a:off x="3894526" y="3655716"/>
            <a:ext cx="1431300" cy="263400"/>
          </a:xfrm>
          <a:prstGeom prst="roundRect">
            <a:avLst>
              <a:gd name="adj" fmla="val 50000"/>
            </a:avLst>
          </a:prstGeom>
          <a:solidFill>
            <a:srgbClr val="4472C4"/>
          </a:solidFill>
          <a:ln>
            <a:noFill/>
          </a:ln>
          <a:effectLst>
            <a:outerShdw blurRad="71438" dist="38100" dir="5400000" algn="bl" rotWithShape="0">
              <a:srgbClr val="002C54">
                <a:alpha val="12549"/>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300" b="1" i="0" u="none" strike="noStrike" cap="none">
                <a:solidFill>
                  <a:srgbClr val="FFFFFF"/>
                </a:solidFill>
                <a:latin typeface="HiraKakuPro-W3"/>
                <a:ea typeface="HiraKakuPro-W3"/>
                <a:cs typeface="HiraKakuPro-W3"/>
                <a:sym typeface="HiraKakuPro-W3"/>
              </a:rPr>
              <a:t>導入成果</a:t>
            </a:r>
            <a:endParaRPr sz="1500" b="0" i="0" u="none" strike="noStrike" cap="none">
              <a:solidFill>
                <a:srgbClr val="FFFFFF"/>
              </a:solidFill>
              <a:latin typeface="M PLUS 1p"/>
              <a:ea typeface="M PLUS 1p"/>
              <a:cs typeface="M PLUS 1p"/>
              <a:sym typeface="M PLUS 1p"/>
            </a:endParaRPr>
          </a:p>
        </p:txBody>
      </p:sp>
      <p:sp>
        <p:nvSpPr>
          <p:cNvPr id="115" name="Google Shape;115;p16"/>
          <p:cNvSpPr txBox="1"/>
          <p:nvPr/>
        </p:nvSpPr>
        <p:spPr>
          <a:xfrm>
            <a:off x="3702423" y="3963943"/>
            <a:ext cx="54912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300" b="1" i="0" u="none" strike="noStrike" cap="none">
                <a:solidFill>
                  <a:schemeClr val="dk1"/>
                </a:solidFill>
                <a:latin typeface="HiraKakuPro-W3"/>
                <a:ea typeface="HiraKakuPro-W3"/>
                <a:cs typeface="HiraKakuPro-W3"/>
                <a:sym typeface="HiraKakuPro-W3"/>
              </a:rPr>
              <a:t>①</a:t>
            </a:r>
            <a:r>
              <a:rPr lang="ja" sz="1300" b="1">
                <a:solidFill>
                  <a:schemeClr val="dk1"/>
                </a:solidFill>
                <a:latin typeface="HiraKakuPro-W3"/>
                <a:ea typeface="HiraKakuPro-W3"/>
                <a:cs typeface="HiraKakuPro-W3"/>
                <a:sym typeface="HiraKakuPro-W3"/>
              </a:rPr>
              <a:t>固定ドライバーでの業務依頼にも対応してくれている</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②ドライバーのスキルだけではない仕事への熱心さは、</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　社員同等のレベルの高さで、お客様からも信頼を得ている</a:t>
            </a:r>
            <a:endParaRPr sz="1300" b="1">
              <a:solidFill>
                <a:schemeClr val="dk1"/>
              </a:solidFill>
              <a:latin typeface="HiraKakuPro-W3"/>
              <a:ea typeface="HiraKakuPro-W3"/>
              <a:cs typeface="HiraKakuPro-W3"/>
              <a:sym typeface="HiraKakuPro-W3"/>
            </a:endParaRPr>
          </a:p>
          <a:p>
            <a:pPr marL="0" marR="0" lvl="0" indent="0" algn="l" rtl="0">
              <a:lnSpc>
                <a:spcPct val="100000"/>
              </a:lnSpc>
              <a:spcBef>
                <a:spcPts val="0"/>
              </a:spcBef>
              <a:spcAft>
                <a:spcPts val="0"/>
              </a:spcAft>
              <a:buClr>
                <a:srgbClr val="000000"/>
              </a:buClr>
              <a:buSzPts val="1400"/>
              <a:buFont typeface="Arial"/>
              <a:buNone/>
            </a:pPr>
            <a:r>
              <a:rPr lang="ja" sz="1300" b="1">
                <a:solidFill>
                  <a:schemeClr val="dk1"/>
                </a:solidFill>
                <a:latin typeface="HiraKakuPro-W3"/>
                <a:ea typeface="HiraKakuPro-W3"/>
                <a:cs typeface="HiraKakuPro-W3"/>
                <a:sym typeface="HiraKakuPro-W3"/>
              </a:rPr>
              <a:t>③緊急な依頼にも対応可否を即返答してくれるため安心感がある</a:t>
            </a:r>
            <a:endParaRPr sz="1300" b="1">
              <a:solidFill>
                <a:schemeClr val="dk1"/>
              </a:solidFill>
              <a:latin typeface="HiraKakuPro-W3"/>
              <a:ea typeface="HiraKakuPro-W3"/>
              <a:cs typeface="HiraKakuPro-W3"/>
              <a:sym typeface="HiraKakuPro-W3"/>
            </a:endParaRPr>
          </a:p>
        </p:txBody>
      </p:sp>
      <p:sp>
        <p:nvSpPr>
          <p:cNvPr id="116" name="Google Shape;116;p16"/>
          <p:cNvSpPr/>
          <p:nvPr/>
        </p:nvSpPr>
        <p:spPr>
          <a:xfrm>
            <a:off x="303002" y="741131"/>
            <a:ext cx="6025500" cy="1535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300"/>
              <a:buFont typeface="Arial"/>
              <a:buNone/>
            </a:pPr>
            <a:endParaRPr sz="13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300"/>
              <a:buFont typeface="Arial"/>
              <a:buNone/>
            </a:pPr>
            <a:r>
              <a:rPr lang="ja" sz="1300" b="1">
                <a:solidFill>
                  <a:schemeClr val="dk1"/>
                </a:solidFill>
              </a:rPr>
              <a:t>業界：　　塗装販売等</a:t>
            </a:r>
            <a:endParaRPr sz="1300" b="1">
              <a:solidFill>
                <a:schemeClr val="dk1"/>
              </a:solidFill>
            </a:endParaRPr>
          </a:p>
          <a:p>
            <a:pPr marL="0" lvl="0" indent="0" algn="l" rtl="0">
              <a:lnSpc>
                <a:spcPct val="115000"/>
              </a:lnSpc>
              <a:spcBef>
                <a:spcPts val="0"/>
              </a:spcBef>
              <a:spcAft>
                <a:spcPts val="0"/>
              </a:spcAft>
              <a:buClr>
                <a:schemeClr val="dk1"/>
              </a:buClr>
              <a:buFont typeface="Arial"/>
              <a:buNone/>
            </a:pPr>
            <a:r>
              <a:rPr lang="ja" sz="1300" b="1">
                <a:solidFill>
                  <a:schemeClr val="dk1"/>
                </a:solidFill>
              </a:rPr>
              <a:t>会社規模：従業員50名〜100名</a:t>
            </a:r>
            <a:endParaRPr sz="1300" b="1">
              <a:solidFill>
                <a:schemeClr val="dk1"/>
              </a:solidFill>
            </a:endParaRPr>
          </a:p>
          <a:p>
            <a:pPr marL="0" lvl="0" indent="0" algn="l" rtl="0">
              <a:lnSpc>
                <a:spcPct val="115000"/>
              </a:lnSpc>
              <a:spcBef>
                <a:spcPts val="0"/>
              </a:spcBef>
              <a:spcAft>
                <a:spcPts val="0"/>
              </a:spcAft>
              <a:buClr>
                <a:schemeClr val="dk1"/>
              </a:buClr>
              <a:buFont typeface="Arial"/>
              <a:buNone/>
            </a:pPr>
            <a:r>
              <a:rPr lang="ja" sz="1300" b="1">
                <a:solidFill>
                  <a:schemeClr val="dk1"/>
                </a:solidFill>
              </a:rPr>
              <a:t>所在地：　九州地方</a:t>
            </a:r>
            <a:endParaRPr sz="1300" b="1">
              <a:solidFill>
                <a:schemeClr val="dk1"/>
              </a:solidFill>
            </a:endParaRPr>
          </a:p>
          <a:p>
            <a:pPr marL="0" marR="0" lvl="0" indent="0" algn="l" rtl="0">
              <a:lnSpc>
                <a:spcPct val="100000"/>
              </a:lnSpc>
              <a:spcBef>
                <a:spcPts val="0"/>
              </a:spcBef>
              <a:spcAft>
                <a:spcPts val="0"/>
              </a:spcAft>
              <a:buClr>
                <a:srgbClr val="000000"/>
              </a:buClr>
              <a:buSzPts val="1300"/>
              <a:buFont typeface="Arial"/>
              <a:buNone/>
            </a:pPr>
            <a:endParaRPr sz="1300" b="1">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715</Words>
  <Application>Microsoft Macintosh PowerPoint</Application>
  <PresentationFormat>画面に合わせる (16:9)</PresentationFormat>
  <Paragraphs>82</Paragraphs>
  <Slides>4</Slides>
  <Notes>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vt:i4>
      </vt:variant>
    </vt:vector>
  </HeadingPairs>
  <TitlesOfParts>
    <vt:vector size="9" baseType="lpstr">
      <vt:lpstr>HiraKakuPro-W3</vt:lpstr>
      <vt:lpstr>M PLUS 1p</vt:lpstr>
      <vt:lpstr>Arial</vt:lpstr>
      <vt:lpstr>Meiryo</vt:lpstr>
      <vt:lpstr>Simple Light</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片山 花絵</cp:lastModifiedBy>
  <cp:revision>1</cp:revision>
  <dcterms:modified xsi:type="dcterms:W3CDTF">2022-12-12T06:32:04Z</dcterms:modified>
</cp:coreProperties>
</file>