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
  </p:notesMasterIdLst>
  <p:sldIdLst>
    <p:sldId id="256" r:id="rId2"/>
    <p:sldId id="257" r:id="rId3"/>
  </p:sldIdLst>
  <p:sldSz cx="9144000" cy="5143500" type="screen16x9"/>
  <p:notesSz cx="6858000" cy="9144000"/>
  <p:embeddedFontLst>
    <p:embeddedFont>
      <p:font typeface="HiraKakuPro-W3" panose="020B0300000000000000" pitchFamily="34" charset="-128"/>
      <p:regular r:id="rId5"/>
    </p:embeddedFont>
    <p:embeddedFont>
      <p:font typeface="M PLUS 1p" panose="020B0502020203020207" pitchFamily="34" charset="-128"/>
      <p:regular r:id="rId6"/>
      <p:bold r:id="rId7"/>
    </p:embeddedFont>
    <p:embeddedFont>
      <p:font typeface="Meiryo" panose="020B0604030504040204" pitchFamily="34" charset="-128"/>
      <p:regular r:id="rId8"/>
      <p:bold r:id="rId9"/>
      <p:italic r:id="rId10"/>
      <p:bold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2"/>
  </p:normalViewPr>
  <p:slideViewPr>
    <p:cSldViewPr snapToGrid="0">
      <p:cViewPr varScale="1">
        <p:scale>
          <a:sx n="142" d="100"/>
          <a:sy n="142" d="100"/>
        </p:scale>
        <p:origin x="760"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schemas.openxmlformats.org/officeDocument/2006/relationships/tableStyles" Target="tableStyles.xml"/><Relationship Id="rId10" Type="http://schemas.openxmlformats.org/officeDocument/2006/relationships/font" Target="fonts/font6.fntdata"/><Relationship Id="rId4" Type="http://schemas.openxmlformats.org/officeDocument/2006/relationships/notesMaster" Target="notesMasters/notesMaster1.xml"/><Relationship Id="rId9" Type="http://schemas.openxmlformats.org/officeDocument/2006/relationships/font" Target="fonts/font5.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807302f8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1807302f89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807302f89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g1807302f890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4195475" y="3558000"/>
            <a:ext cx="48312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iraKakuPro-W3"/>
              <a:ea typeface="HiraKakuPro-W3"/>
              <a:cs typeface="HiraKakuPro-W3"/>
              <a:sym typeface="HiraKakuPro-W3"/>
            </a:endParaRPr>
          </a:p>
        </p:txBody>
      </p:sp>
      <p:sp>
        <p:nvSpPr>
          <p:cNvPr id="55" name="Google Shape;55;p13"/>
          <p:cNvSpPr/>
          <p:nvPr/>
        </p:nvSpPr>
        <p:spPr>
          <a:xfrm>
            <a:off x="140800" y="2493325"/>
            <a:ext cx="8885700" cy="94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3"/>
          <p:cNvSpPr/>
          <p:nvPr/>
        </p:nvSpPr>
        <p:spPr>
          <a:xfrm>
            <a:off x="246141" y="252851"/>
            <a:ext cx="5551800" cy="40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 sz="1800" b="1">
                <a:solidFill>
                  <a:schemeClr val="dk1"/>
                </a:solidFill>
              </a:rPr>
              <a:t>株式会社タナチョー</a:t>
            </a:r>
            <a:endParaRPr sz="1800" b="1" i="0" u="none" strike="noStrike" cap="none">
              <a:solidFill>
                <a:srgbClr val="000000"/>
              </a:solidFill>
              <a:latin typeface="HiraKakuPro-W3"/>
              <a:ea typeface="HiraKakuPro-W3"/>
              <a:cs typeface="HiraKakuPro-W3"/>
              <a:sym typeface="HiraKakuPro-W3"/>
            </a:endParaRPr>
          </a:p>
        </p:txBody>
      </p:sp>
      <p:sp>
        <p:nvSpPr>
          <p:cNvPr id="57" name="Google Shape;57;p13"/>
          <p:cNvSpPr/>
          <p:nvPr/>
        </p:nvSpPr>
        <p:spPr>
          <a:xfrm>
            <a:off x="0" y="322575"/>
            <a:ext cx="246300" cy="263400"/>
          </a:xfrm>
          <a:prstGeom prst="rect">
            <a:avLst/>
          </a:prstGeom>
          <a:solidFill>
            <a:srgbClr val="4472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HiraKakuPro-W3"/>
              <a:ea typeface="HiraKakuPro-W3"/>
              <a:cs typeface="HiraKakuPro-W3"/>
              <a:sym typeface="HiraKakuPro-W3"/>
            </a:endParaRPr>
          </a:p>
        </p:txBody>
      </p:sp>
      <p:sp>
        <p:nvSpPr>
          <p:cNvPr id="58" name="Google Shape;58;p13"/>
          <p:cNvSpPr/>
          <p:nvPr/>
        </p:nvSpPr>
        <p:spPr>
          <a:xfrm>
            <a:off x="238900" y="2520369"/>
            <a:ext cx="6072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課題</a:t>
            </a:r>
            <a:endParaRPr sz="1500" b="0" i="0" u="none" strike="noStrike" cap="none">
              <a:solidFill>
                <a:srgbClr val="FFFFFF"/>
              </a:solidFill>
              <a:latin typeface="M PLUS 1p"/>
              <a:ea typeface="M PLUS 1p"/>
              <a:cs typeface="M PLUS 1p"/>
              <a:sym typeface="M PLUS 1p"/>
            </a:endParaRPr>
          </a:p>
        </p:txBody>
      </p:sp>
      <p:sp>
        <p:nvSpPr>
          <p:cNvPr id="59" name="Google Shape;59;p13"/>
          <p:cNvSpPr/>
          <p:nvPr/>
        </p:nvSpPr>
        <p:spPr>
          <a:xfrm>
            <a:off x="3001000" y="518025"/>
            <a:ext cx="6025500" cy="2027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ja" sz="1300" b="1" dirty="0">
                <a:solidFill>
                  <a:schemeClr val="dk1"/>
                </a:solidFill>
                <a:highlight>
                  <a:srgbClr val="FFFFFF"/>
                </a:highlight>
              </a:rPr>
              <a:t>業務部課長 江崎 </a:t>
            </a:r>
            <a:r>
              <a:rPr lang="ja" sz="1300" b="1" dirty="0">
                <a:solidFill>
                  <a:srgbClr val="222222"/>
                </a:solidFill>
                <a:highlight>
                  <a:srgbClr val="FFFFFF"/>
                </a:highlight>
              </a:rPr>
              <a:t>政浩</a:t>
            </a:r>
            <a:r>
              <a:rPr lang="ja" sz="1300" b="1" dirty="0">
                <a:solidFill>
                  <a:schemeClr val="dk1"/>
                </a:solidFill>
                <a:highlight>
                  <a:srgbClr val="FFFFFF"/>
                </a:highlight>
              </a:rPr>
              <a:t>様、物流責任者 川崎様</a:t>
            </a:r>
            <a:r>
              <a:rPr lang="ja" sz="1300" b="1" i="0" u="none" strike="noStrike" cap="none" dirty="0">
                <a:solidFill>
                  <a:schemeClr val="dk1"/>
                </a:solidFill>
              </a:rPr>
              <a:t>     </a:t>
            </a:r>
            <a:endParaRPr sz="1300" b="1" dirty="0">
              <a:solidFill>
                <a:schemeClr val="dk1"/>
              </a:solidFill>
            </a:endParaRPr>
          </a:p>
          <a:p>
            <a:pPr marL="0" lvl="0" indent="0" algn="l" rtl="0">
              <a:lnSpc>
                <a:spcPct val="115000"/>
              </a:lnSpc>
              <a:spcBef>
                <a:spcPts val="0"/>
              </a:spcBef>
              <a:spcAft>
                <a:spcPts val="0"/>
              </a:spcAft>
              <a:buClr>
                <a:schemeClr val="dk1"/>
              </a:buClr>
              <a:buSzPts val="1300"/>
              <a:buFont typeface="Arial"/>
              <a:buNone/>
            </a:pPr>
            <a:r>
              <a:rPr lang="ja" sz="1300" b="1" dirty="0">
                <a:solidFill>
                  <a:schemeClr val="dk1"/>
                </a:solidFill>
              </a:rPr>
              <a:t>会社名：   株式会社タナチョー</a:t>
            </a:r>
            <a:endParaRPr sz="1300" b="1" dirty="0">
              <a:solidFill>
                <a:schemeClr val="dk1"/>
              </a:solidFill>
            </a:endParaRPr>
          </a:p>
          <a:p>
            <a:pPr marL="0" lvl="0" indent="0" algn="l" rtl="0">
              <a:lnSpc>
                <a:spcPct val="115000"/>
              </a:lnSpc>
              <a:spcBef>
                <a:spcPts val="0"/>
              </a:spcBef>
              <a:spcAft>
                <a:spcPts val="0"/>
              </a:spcAft>
              <a:buClr>
                <a:schemeClr val="dk1"/>
              </a:buClr>
              <a:buFont typeface="Arial"/>
              <a:buNone/>
            </a:pPr>
            <a:r>
              <a:rPr lang="ja" sz="1300" b="1" dirty="0">
                <a:solidFill>
                  <a:schemeClr val="dk1"/>
                </a:solidFill>
              </a:rPr>
              <a:t>設立： 　  昭和22年3月  </a:t>
            </a:r>
            <a:r>
              <a:rPr lang="ja" sz="1200" b="1" dirty="0">
                <a:solidFill>
                  <a:schemeClr val="dk1"/>
                </a:solidFill>
              </a:rPr>
              <a:t>   </a:t>
            </a:r>
            <a:endParaRPr sz="1200" b="1" dirty="0">
              <a:solidFill>
                <a:schemeClr val="dk1"/>
              </a:solidFill>
            </a:endParaRPr>
          </a:p>
          <a:p>
            <a:pPr marL="0" lvl="0" indent="0" algn="l" rtl="0">
              <a:lnSpc>
                <a:spcPct val="115000"/>
              </a:lnSpc>
              <a:spcBef>
                <a:spcPts val="0"/>
              </a:spcBef>
              <a:spcAft>
                <a:spcPts val="0"/>
              </a:spcAft>
              <a:buClr>
                <a:schemeClr val="dk1"/>
              </a:buClr>
              <a:buSzPts val="1300"/>
              <a:buFont typeface="Arial"/>
              <a:buNone/>
            </a:pPr>
            <a:r>
              <a:rPr lang="ja" sz="1300" b="1" dirty="0">
                <a:solidFill>
                  <a:schemeClr val="dk1"/>
                </a:solidFill>
              </a:rPr>
              <a:t>事業内容：</a:t>
            </a:r>
            <a:r>
              <a:rPr lang="ja" sz="850" b="1" dirty="0">
                <a:solidFill>
                  <a:schemeClr val="dk1"/>
                </a:solidFill>
                <a:latin typeface="Meiryo"/>
                <a:ea typeface="Meiryo"/>
                <a:cs typeface="Meiryo"/>
                <a:sym typeface="Meiryo"/>
              </a:rPr>
              <a:t>1. 板ガラス等の販売加工、工事施工及びガラス製品の販売</a:t>
            </a:r>
            <a:endParaRPr sz="850" b="1" dirty="0">
              <a:solidFill>
                <a:schemeClr val="dk1"/>
              </a:solidFill>
              <a:latin typeface="Meiryo"/>
              <a:ea typeface="Meiryo"/>
              <a:cs typeface="Meiryo"/>
              <a:sym typeface="Meiryo"/>
            </a:endParaRPr>
          </a:p>
          <a:p>
            <a:pPr marL="457200" lvl="0" indent="-228600" algn="l" rtl="0">
              <a:lnSpc>
                <a:spcPct val="115000"/>
              </a:lnSpc>
              <a:spcBef>
                <a:spcPts val="0"/>
              </a:spcBef>
              <a:spcAft>
                <a:spcPts val="0"/>
              </a:spcAft>
              <a:buClr>
                <a:schemeClr val="dk1"/>
              </a:buClr>
              <a:buSzPts val="850"/>
              <a:buFont typeface="Meiryo"/>
              <a:buNone/>
            </a:pPr>
            <a:r>
              <a:rPr lang="ja" sz="850" b="1" dirty="0">
                <a:solidFill>
                  <a:schemeClr val="dk1"/>
                </a:solidFill>
                <a:latin typeface="Meiryo"/>
                <a:ea typeface="Meiryo"/>
                <a:cs typeface="Meiryo"/>
                <a:sym typeface="Meiryo"/>
              </a:rPr>
              <a:t>　　   </a:t>
            </a:r>
            <a:r>
              <a:rPr lang="ja" altLang="en-US" sz="850" b="1" dirty="0">
                <a:solidFill>
                  <a:schemeClr val="dk1"/>
                </a:solidFill>
                <a:latin typeface="Meiryo"/>
                <a:ea typeface="Meiryo"/>
                <a:cs typeface="Meiryo"/>
                <a:sym typeface="Meiryo"/>
              </a:rPr>
              <a:t>　　</a:t>
            </a:r>
            <a:r>
              <a:rPr lang="en-US" altLang="ja" sz="850" b="1" dirty="0">
                <a:solidFill>
                  <a:schemeClr val="dk1"/>
                </a:solidFill>
                <a:latin typeface="Meiryo"/>
                <a:ea typeface="Meiryo"/>
                <a:cs typeface="Meiryo"/>
                <a:sym typeface="Meiryo"/>
              </a:rPr>
              <a:t> </a:t>
            </a:r>
            <a:r>
              <a:rPr lang="ja" sz="850" b="1" dirty="0">
                <a:solidFill>
                  <a:schemeClr val="dk1"/>
                </a:solidFill>
                <a:latin typeface="Meiryo"/>
                <a:ea typeface="Meiryo"/>
                <a:cs typeface="Meiryo"/>
                <a:sym typeface="Meiryo"/>
              </a:rPr>
              <a:t> 2．サッシ等建材製品の販売、工事施工</a:t>
            </a:r>
            <a:endParaRPr sz="850" b="1" dirty="0">
              <a:solidFill>
                <a:schemeClr val="dk1"/>
              </a:solidFill>
              <a:latin typeface="Meiryo"/>
              <a:ea typeface="Meiryo"/>
              <a:cs typeface="Meiryo"/>
              <a:sym typeface="Meiryo"/>
            </a:endParaRPr>
          </a:p>
          <a:p>
            <a:pPr marL="457200" lvl="0" indent="-228600" algn="l" rtl="0">
              <a:lnSpc>
                <a:spcPct val="115000"/>
              </a:lnSpc>
              <a:spcBef>
                <a:spcPts val="0"/>
              </a:spcBef>
              <a:spcAft>
                <a:spcPts val="0"/>
              </a:spcAft>
              <a:buClr>
                <a:schemeClr val="dk1"/>
              </a:buClr>
              <a:buSzPts val="850"/>
              <a:buFont typeface="Meiryo"/>
              <a:buNone/>
            </a:pPr>
            <a:r>
              <a:rPr lang="ja" sz="850" b="1" dirty="0">
                <a:solidFill>
                  <a:schemeClr val="dk1"/>
                </a:solidFill>
                <a:latin typeface="Meiryo"/>
                <a:ea typeface="Meiryo"/>
                <a:cs typeface="Meiryo"/>
                <a:sym typeface="Meiryo"/>
              </a:rPr>
              <a:t>       </a:t>
            </a:r>
            <a:r>
              <a:rPr lang="en-US" altLang="ja" sz="850" b="1" dirty="0">
                <a:solidFill>
                  <a:schemeClr val="dk1"/>
                </a:solidFill>
                <a:latin typeface="Meiryo"/>
                <a:ea typeface="Meiryo"/>
                <a:cs typeface="Meiryo"/>
                <a:sym typeface="Meiryo"/>
              </a:rPr>
              <a:t>       </a:t>
            </a:r>
            <a:r>
              <a:rPr lang="ja" sz="850" b="1" dirty="0">
                <a:solidFill>
                  <a:schemeClr val="dk1"/>
                </a:solidFill>
                <a:latin typeface="Meiryo"/>
                <a:ea typeface="Meiryo"/>
                <a:cs typeface="Meiryo"/>
                <a:sym typeface="Meiryo"/>
              </a:rPr>
              <a:t>   3．メタアクリル酸樹脂、ポリエステル樹脂等製品の販売、工事施工</a:t>
            </a:r>
            <a:endParaRPr sz="850" b="1" dirty="0">
              <a:solidFill>
                <a:schemeClr val="dk1"/>
              </a:solidFill>
              <a:latin typeface="Meiryo"/>
              <a:ea typeface="Meiryo"/>
              <a:cs typeface="Meiryo"/>
              <a:sym typeface="Meiryo"/>
            </a:endParaRPr>
          </a:p>
          <a:p>
            <a:pPr marL="457200" lvl="0" indent="-228600" algn="l" rtl="0">
              <a:lnSpc>
                <a:spcPct val="115000"/>
              </a:lnSpc>
              <a:spcBef>
                <a:spcPts val="0"/>
              </a:spcBef>
              <a:spcAft>
                <a:spcPts val="0"/>
              </a:spcAft>
              <a:buClr>
                <a:schemeClr val="dk1"/>
              </a:buClr>
              <a:buSzPts val="850"/>
              <a:buFont typeface="Meiryo"/>
              <a:buNone/>
            </a:pPr>
            <a:r>
              <a:rPr lang="ja" sz="850" b="1" dirty="0">
                <a:solidFill>
                  <a:schemeClr val="dk1"/>
                </a:solidFill>
                <a:latin typeface="Meiryo"/>
                <a:ea typeface="Meiryo"/>
                <a:cs typeface="Meiryo"/>
                <a:sym typeface="Meiryo"/>
              </a:rPr>
              <a:t>        </a:t>
            </a:r>
            <a:r>
              <a:rPr lang="en-US" altLang="ja" sz="850" b="1" dirty="0">
                <a:solidFill>
                  <a:schemeClr val="dk1"/>
                </a:solidFill>
                <a:latin typeface="Meiryo"/>
                <a:ea typeface="Meiryo"/>
                <a:cs typeface="Meiryo"/>
                <a:sym typeface="Meiryo"/>
              </a:rPr>
              <a:t>       </a:t>
            </a:r>
            <a:r>
              <a:rPr lang="ja" sz="850" b="1" dirty="0">
                <a:solidFill>
                  <a:schemeClr val="dk1"/>
                </a:solidFill>
                <a:latin typeface="Meiryo"/>
                <a:ea typeface="Meiryo"/>
                <a:cs typeface="Meiryo"/>
                <a:sym typeface="Meiryo"/>
              </a:rPr>
              <a:t>  4．住宅関連機器の販売、工事施工</a:t>
            </a:r>
            <a:endParaRPr sz="850" b="1" dirty="0">
              <a:solidFill>
                <a:schemeClr val="dk1"/>
              </a:solidFill>
              <a:latin typeface="Meiryo"/>
              <a:ea typeface="Meiryo"/>
              <a:cs typeface="Meiryo"/>
              <a:sym typeface="Meiryo"/>
            </a:endParaRPr>
          </a:p>
          <a:p>
            <a:pPr marL="457200" lvl="0" indent="-228600" algn="l" rtl="0">
              <a:lnSpc>
                <a:spcPct val="115000"/>
              </a:lnSpc>
              <a:spcBef>
                <a:spcPts val="0"/>
              </a:spcBef>
              <a:spcAft>
                <a:spcPts val="0"/>
              </a:spcAft>
              <a:buClr>
                <a:schemeClr val="dk1"/>
              </a:buClr>
              <a:buSzPts val="850"/>
              <a:buFont typeface="Meiryo"/>
              <a:buNone/>
            </a:pPr>
            <a:r>
              <a:rPr lang="ja" sz="850" b="1" dirty="0">
                <a:solidFill>
                  <a:schemeClr val="dk1"/>
                </a:solidFill>
                <a:latin typeface="Meiryo"/>
                <a:ea typeface="Meiryo"/>
                <a:cs typeface="Meiryo"/>
                <a:sym typeface="Meiryo"/>
              </a:rPr>
              <a:t>       </a:t>
            </a:r>
            <a:r>
              <a:rPr lang="en-US" altLang="ja" sz="850" b="1" dirty="0">
                <a:solidFill>
                  <a:schemeClr val="dk1"/>
                </a:solidFill>
                <a:latin typeface="Meiryo"/>
                <a:ea typeface="Meiryo"/>
                <a:cs typeface="Meiryo"/>
                <a:sym typeface="Meiryo"/>
              </a:rPr>
              <a:t>       </a:t>
            </a:r>
            <a:r>
              <a:rPr lang="ja" sz="850" b="1" dirty="0">
                <a:solidFill>
                  <a:schemeClr val="dk1"/>
                </a:solidFill>
                <a:latin typeface="Meiryo"/>
                <a:ea typeface="Meiryo"/>
                <a:cs typeface="Meiryo"/>
                <a:sym typeface="Meiryo"/>
              </a:rPr>
              <a:t>   5．不動産の賃貸及び管理に関する業務</a:t>
            </a:r>
            <a:endParaRPr sz="850" b="1" dirty="0">
              <a:solidFill>
                <a:schemeClr val="dk1"/>
              </a:solidFill>
              <a:latin typeface="Meiryo"/>
              <a:ea typeface="Meiryo"/>
              <a:cs typeface="Meiryo"/>
              <a:sym typeface="Meiryo"/>
            </a:endParaRPr>
          </a:p>
          <a:p>
            <a:pPr marL="457200" lvl="0" indent="-228600" algn="l" rtl="0">
              <a:lnSpc>
                <a:spcPct val="115000"/>
              </a:lnSpc>
              <a:spcBef>
                <a:spcPts val="0"/>
              </a:spcBef>
              <a:spcAft>
                <a:spcPts val="0"/>
              </a:spcAft>
              <a:buClr>
                <a:schemeClr val="dk1"/>
              </a:buClr>
              <a:buSzPts val="850"/>
              <a:buFont typeface="Meiryo"/>
              <a:buNone/>
            </a:pPr>
            <a:r>
              <a:rPr lang="ja" sz="850" b="1" dirty="0">
                <a:solidFill>
                  <a:schemeClr val="dk1"/>
                </a:solidFill>
                <a:latin typeface="Meiryo"/>
                <a:ea typeface="Meiryo"/>
                <a:cs typeface="Meiryo"/>
                <a:sym typeface="Meiryo"/>
              </a:rPr>
              <a:t>        </a:t>
            </a:r>
            <a:r>
              <a:rPr lang="en-US" altLang="ja" sz="850" b="1" dirty="0">
                <a:solidFill>
                  <a:schemeClr val="dk1"/>
                </a:solidFill>
                <a:latin typeface="Meiryo"/>
                <a:ea typeface="Meiryo"/>
                <a:cs typeface="Meiryo"/>
                <a:sym typeface="Meiryo"/>
              </a:rPr>
              <a:t>       </a:t>
            </a:r>
            <a:r>
              <a:rPr lang="ja" sz="850" b="1" dirty="0">
                <a:solidFill>
                  <a:schemeClr val="dk1"/>
                </a:solidFill>
                <a:latin typeface="Meiryo"/>
                <a:ea typeface="Meiryo"/>
                <a:cs typeface="Meiryo"/>
                <a:sym typeface="Meiryo"/>
              </a:rPr>
              <a:t>  6．総合リース業、飲食業</a:t>
            </a:r>
            <a:endParaRPr sz="850" b="1" dirty="0">
              <a:solidFill>
                <a:schemeClr val="dk1"/>
              </a:solidFill>
              <a:latin typeface="Meiryo"/>
              <a:ea typeface="Meiryo"/>
              <a:cs typeface="Meiryo"/>
              <a:sym typeface="Meiryo"/>
            </a:endParaRPr>
          </a:p>
          <a:p>
            <a:pPr marL="457200" lvl="0" indent="-228600" algn="l" rtl="0">
              <a:lnSpc>
                <a:spcPct val="115000"/>
              </a:lnSpc>
              <a:spcBef>
                <a:spcPts val="0"/>
              </a:spcBef>
              <a:spcAft>
                <a:spcPts val="0"/>
              </a:spcAft>
              <a:buClr>
                <a:schemeClr val="dk1"/>
              </a:buClr>
              <a:buSzPts val="850"/>
              <a:buFont typeface="Meiryo"/>
              <a:buNone/>
            </a:pPr>
            <a:r>
              <a:rPr lang="ja" sz="850" b="1" dirty="0">
                <a:solidFill>
                  <a:schemeClr val="dk1"/>
                </a:solidFill>
                <a:latin typeface="Meiryo"/>
                <a:ea typeface="Meiryo"/>
                <a:cs typeface="Meiryo"/>
                <a:sym typeface="Meiryo"/>
              </a:rPr>
              <a:t>        </a:t>
            </a:r>
            <a:r>
              <a:rPr lang="en-US" altLang="ja" sz="850" b="1" dirty="0">
                <a:solidFill>
                  <a:schemeClr val="dk1"/>
                </a:solidFill>
                <a:latin typeface="Meiryo"/>
                <a:ea typeface="Meiryo"/>
                <a:cs typeface="Meiryo"/>
                <a:sym typeface="Meiryo"/>
              </a:rPr>
              <a:t>       </a:t>
            </a:r>
            <a:r>
              <a:rPr lang="ja" sz="850" b="1" dirty="0">
                <a:solidFill>
                  <a:schemeClr val="dk1"/>
                </a:solidFill>
                <a:latin typeface="Meiryo"/>
                <a:ea typeface="Meiryo"/>
                <a:cs typeface="Meiryo"/>
                <a:sym typeface="Meiryo"/>
              </a:rPr>
              <a:t>  7．損害保険代理店業務</a:t>
            </a:r>
            <a:endParaRPr sz="850" b="1" dirty="0">
              <a:solidFill>
                <a:schemeClr val="dk1"/>
              </a:solidFill>
              <a:latin typeface="Meiryo"/>
              <a:ea typeface="Meiryo"/>
              <a:cs typeface="Meiryo"/>
              <a:sym typeface="Meiryo"/>
            </a:endParaRPr>
          </a:p>
          <a:p>
            <a:pPr marL="0" lvl="0" indent="0" algn="l" rtl="0">
              <a:lnSpc>
                <a:spcPct val="115000"/>
              </a:lnSpc>
              <a:spcBef>
                <a:spcPts val="0"/>
              </a:spcBef>
              <a:spcAft>
                <a:spcPts val="0"/>
              </a:spcAft>
              <a:buClr>
                <a:schemeClr val="dk1"/>
              </a:buClr>
              <a:buSzPts val="1300"/>
              <a:buFont typeface="Arial"/>
              <a:buNone/>
            </a:pPr>
            <a:endParaRPr sz="1300" b="1" dirty="0">
              <a:solidFill>
                <a:schemeClr val="dk1"/>
              </a:solidFill>
              <a:highlight>
                <a:srgbClr val="FFFFFF"/>
              </a:highlight>
            </a:endParaRPr>
          </a:p>
        </p:txBody>
      </p:sp>
      <p:sp>
        <p:nvSpPr>
          <p:cNvPr id="60" name="Google Shape;60;p13"/>
          <p:cNvSpPr/>
          <p:nvPr/>
        </p:nvSpPr>
        <p:spPr>
          <a:xfrm>
            <a:off x="279600" y="2852823"/>
            <a:ext cx="8746800" cy="53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b="1" i="0" u="none" strike="noStrike" cap="none">
                <a:solidFill>
                  <a:schemeClr val="dk1"/>
                </a:solidFill>
                <a:latin typeface="HiraKakuPro-W3"/>
                <a:ea typeface="HiraKakuPro-W3"/>
                <a:cs typeface="HiraKakuPro-W3"/>
                <a:sym typeface="HiraKakuPro-W3"/>
              </a:rPr>
              <a:t>✓</a:t>
            </a:r>
            <a:r>
              <a:rPr lang="ja" b="1">
                <a:solidFill>
                  <a:schemeClr val="dk1"/>
                </a:solidFill>
                <a:latin typeface="HiraKakuPro-W3"/>
                <a:ea typeface="HiraKakuPro-W3"/>
                <a:cs typeface="HiraKakuPro-W3"/>
                <a:sym typeface="HiraKakuPro-W3"/>
              </a:rPr>
              <a:t>現場によっては２名での配送が必要なため、急な配送が発生した際に人手が足りない状態が続いていた</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300"/>
              <a:buFont typeface="Arial"/>
              <a:buNone/>
            </a:pPr>
            <a:r>
              <a:rPr lang="ja" b="1">
                <a:solidFill>
                  <a:schemeClr val="dk1"/>
                </a:solidFill>
                <a:latin typeface="HiraKakuPro-W3"/>
                <a:ea typeface="HiraKakuPro-W3"/>
                <a:cs typeface="HiraKakuPro-W3"/>
                <a:sym typeface="HiraKakuPro-W3"/>
              </a:rPr>
              <a:t>✓長距離の配送が増えてきたこと、また扱う製品が割れやすいため積み方や扱い方にも特別な技術が必要</a:t>
            </a:r>
            <a:endParaRPr b="1">
              <a:solidFill>
                <a:schemeClr val="dk1"/>
              </a:solidFill>
              <a:latin typeface="HiraKakuPro-W3"/>
              <a:ea typeface="HiraKakuPro-W3"/>
              <a:cs typeface="HiraKakuPro-W3"/>
              <a:sym typeface="HiraKakuPro-W3"/>
            </a:endParaRPr>
          </a:p>
        </p:txBody>
      </p:sp>
      <p:sp>
        <p:nvSpPr>
          <p:cNvPr id="61" name="Google Shape;61;p13"/>
          <p:cNvSpPr/>
          <p:nvPr/>
        </p:nvSpPr>
        <p:spPr>
          <a:xfrm>
            <a:off x="150600" y="3558000"/>
            <a:ext cx="39441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2" name="Google Shape;62;p13"/>
          <p:cNvSpPr/>
          <p:nvPr/>
        </p:nvSpPr>
        <p:spPr>
          <a:xfrm>
            <a:off x="279600" y="3656725"/>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導入ポイント</a:t>
            </a:r>
            <a:endParaRPr sz="1500" b="0" i="0" u="none" strike="noStrike" cap="none">
              <a:solidFill>
                <a:srgbClr val="FFFFFF"/>
              </a:solidFill>
              <a:latin typeface="M PLUS 1p"/>
              <a:ea typeface="M PLUS 1p"/>
              <a:cs typeface="M PLUS 1p"/>
              <a:sym typeface="M PLUS 1p"/>
            </a:endParaRPr>
          </a:p>
        </p:txBody>
      </p:sp>
      <p:sp>
        <p:nvSpPr>
          <p:cNvPr id="63" name="Google Shape;63;p13"/>
          <p:cNvSpPr txBox="1"/>
          <p:nvPr/>
        </p:nvSpPr>
        <p:spPr>
          <a:xfrm>
            <a:off x="140175" y="3893300"/>
            <a:ext cx="4006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①配送專門の人材派遣だからこそのノウハウ</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②厳しい技術テストを合格した人材を派遣</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③プロ意識が高いからこその安心感</a:t>
            </a:r>
            <a:endParaRPr b="1">
              <a:solidFill>
                <a:schemeClr val="dk1"/>
              </a:solidFill>
              <a:latin typeface="HiraKakuPro-W3"/>
              <a:ea typeface="HiraKakuPro-W3"/>
              <a:cs typeface="HiraKakuPro-W3"/>
              <a:sym typeface="HiraKakuPro-W3"/>
            </a:endParaRPr>
          </a:p>
        </p:txBody>
      </p:sp>
      <p:sp>
        <p:nvSpPr>
          <p:cNvPr id="64" name="Google Shape;64;p13"/>
          <p:cNvSpPr/>
          <p:nvPr/>
        </p:nvSpPr>
        <p:spPr>
          <a:xfrm>
            <a:off x="4275526" y="3655716"/>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導入成果</a:t>
            </a:r>
            <a:endParaRPr sz="1500" b="0" i="0" u="none" strike="noStrike" cap="none">
              <a:solidFill>
                <a:srgbClr val="FFFFFF"/>
              </a:solidFill>
              <a:latin typeface="M PLUS 1p"/>
              <a:ea typeface="M PLUS 1p"/>
              <a:cs typeface="M PLUS 1p"/>
              <a:sym typeface="M PLUS 1p"/>
            </a:endParaRPr>
          </a:p>
        </p:txBody>
      </p:sp>
      <p:sp>
        <p:nvSpPr>
          <p:cNvPr id="65" name="Google Shape;65;p13"/>
          <p:cNvSpPr txBox="1"/>
          <p:nvPr/>
        </p:nvSpPr>
        <p:spPr>
          <a:xfrm>
            <a:off x="4140055" y="3916393"/>
            <a:ext cx="5491200" cy="118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300" b="1" i="0" u="none" strike="noStrike" cap="none">
                <a:solidFill>
                  <a:schemeClr val="dk1"/>
                </a:solidFill>
                <a:latin typeface="HiraKakuPro-W3"/>
                <a:ea typeface="HiraKakuPro-W3"/>
                <a:cs typeface="HiraKakuPro-W3"/>
                <a:sym typeface="HiraKakuPro-W3"/>
              </a:rPr>
              <a:t>①</a:t>
            </a:r>
            <a:r>
              <a:rPr lang="ja" sz="1300" b="1">
                <a:solidFill>
                  <a:schemeClr val="dk1"/>
                </a:solidFill>
                <a:latin typeface="HiraKakuPro-W3"/>
                <a:ea typeface="HiraKakuPro-W3"/>
                <a:cs typeface="HiraKakuPro-W3"/>
                <a:sym typeface="HiraKakuPro-W3"/>
              </a:rPr>
              <a:t>元々のノウハウが高いため、難しい技術にも飲み込みが速く</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　即戦力として貢献してくれている</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②会社の看板を背負っている意識も高くお客様からのクレーム</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　もなし</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③人手不足の解消にも繋がっている</a:t>
            </a:r>
            <a:endParaRPr sz="1300" b="1">
              <a:solidFill>
                <a:schemeClr val="dk1"/>
              </a:solidFill>
              <a:latin typeface="HiraKakuPro-W3"/>
              <a:ea typeface="HiraKakuPro-W3"/>
              <a:cs typeface="HiraKakuPro-W3"/>
              <a:sym typeface="HiraKakuPro-W3"/>
            </a:endParaRPr>
          </a:p>
        </p:txBody>
      </p:sp>
      <p:pic>
        <p:nvPicPr>
          <p:cNvPr id="66" name="Google Shape;66;p13"/>
          <p:cNvPicPr preferRelativeResize="0"/>
          <p:nvPr/>
        </p:nvPicPr>
        <p:blipFill>
          <a:blip r:embed="rId3">
            <a:alphaModFix/>
          </a:blip>
          <a:stretch>
            <a:fillRect/>
          </a:stretch>
        </p:blipFill>
        <p:spPr>
          <a:xfrm>
            <a:off x="279600" y="650938"/>
            <a:ext cx="2419929" cy="16966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p:nvPr/>
        </p:nvSpPr>
        <p:spPr>
          <a:xfrm>
            <a:off x="4195475" y="3558000"/>
            <a:ext cx="48312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iraKakuPro-W3"/>
              <a:ea typeface="HiraKakuPro-W3"/>
              <a:cs typeface="HiraKakuPro-W3"/>
              <a:sym typeface="HiraKakuPro-W3"/>
            </a:endParaRPr>
          </a:p>
        </p:txBody>
      </p:sp>
      <p:sp>
        <p:nvSpPr>
          <p:cNvPr id="72" name="Google Shape;72;p14"/>
          <p:cNvSpPr/>
          <p:nvPr/>
        </p:nvSpPr>
        <p:spPr>
          <a:xfrm>
            <a:off x="140800" y="2493325"/>
            <a:ext cx="8885700" cy="94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4"/>
          <p:cNvSpPr/>
          <p:nvPr/>
        </p:nvSpPr>
        <p:spPr>
          <a:xfrm>
            <a:off x="246141" y="252851"/>
            <a:ext cx="5551800" cy="40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 sz="1800" b="1">
                <a:solidFill>
                  <a:schemeClr val="dk1"/>
                </a:solidFill>
              </a:rPr>
              <a:t>佐佐井株式会社</a:t>
            </a:r>
            <a:endParaRPr sz="1800" b="1" i="0" u="none" strike="noStrike" cap="none">
              <a:solidFill>
                <a:srgbClr val="000000"/>
              </a:solidFill>
              <a:latin typeface="HiraKakuPro-W3"/>
              <a:ea typeface="HiraKakuPro-W3"/>
              <a:cs typeface="HiraKakuPro-W3"/>
              <a:sym typeface="HiraKakuPro-W3"/>
            </a:endParaRPr>
          </a:p>
        </p:txBody>
      </p:sp>
      <p:sp>
        <p:nvSpPr>
          <p:cNvPr id="74" name="Google Shape;74;p14"/>
          <p:cNvSpPr/>
          <p:nvPr/>
        </p:nvSpPr>
        <p:spPr>
          <a:xfrm>
            <a:off x="0" y="322575"/>
            <a:ext cx="246300" cy="263400"/>
          </a:xfrm>
          <a:prstGeom prst="rect">
            <a:avLst/>
          </a:prstGeom>
          <a:solidFill>
            <a:srgbClr val="4472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HiraKakuPro-W3"/>
              <a:ea typeface="HiraKakuPro-W3"/>
              <a:cs typeface="HiraKakuPro-W3"/>
              <a:sym typeface="HiraKakuPro-W3"/>
            </a:endParaRPr>
          </a:p>
        </p:txBody>
      </p:sp>
      <p:sp>
        <p:nvSpPr>
          <p:cNvPr id="75" name="Google Shape;75;p14"/>
          <p:cNvSpPr/>
          <p:nvPr/>
        </p:nvSpPr>
        <p:spPr>
          <a:xfrm>
            <a:off x="238900" y="2520369"/>
            <a:ext cx="6072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課題</a:t>
            </a:r>
            <a:endParaRPr sz="1500" b="0" i="0" u="none" strike="noStrike" cap="none">
              <a:solidFill>
                <a:srgbClr val="FFFFFF"/>
              </a:solidFill>
              <a:latin typeface="M PLUS 1p"/>
              <a:ea typeface="M PLUS 1p"/>
              <a:cs typeface="M PLUS 1p"/>
              <a:sym typeface="M PLUS 1p"/>
            </a:endParaRPr>
          </a:p>
        </p:txBody>
      </p:sp>
      <p:sp>
        <p:nvSpPr>
          <p:cNvPr id="76" name="Google Shape;76;p14"/>
          <p:cNvSpPr/>
          <p:nvPr/>
        </p:nvSpPr>
        <p:spPr>
          <a:xfrm>
            <a:off x="3001000" y="518025"/>
            <a:ext cx="6025500" cy="2027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ja" sz="1300" b="1">
                <a:solidFill>
                  <a:schemeClr val="dk1"/>
                </a:solidFill>
                <a:highlight>
                  <a:srgbClr val="FFFFFF"/>
                </a:highlight>
              </a:rPr>
              <a:t>専務 取締役 上野 </a:t>
            </a:r>
            <a:r>
              <a:rPr lang="ja" sz="1300" b="1">
                <a:solidFill>
                  <a:srgbClr val="222222"/>
                </a:solidFill>
                <a:highlight>
                  <a:srgbClr val="FFFFFF"/>
                </a:highlight>
              </a:rPr>
              <a:t>公俊</a:t>
            </a:r>
            <a:r>
              <a:rPr lang="ja" sz="1300" b="1">
                <a:solidFill>
                  <a:schemeClr val="dk1"/>
                </a:solidFill>
                <a:highlight>
                  <a:srgbClr val="FFFFFF"/>
                </a:highlight>
              </a:rPr>
              <a:t>様</a:t>
            </a:r>
            <a:r>
              <a:rPr lang="ja" sz="1300" b="1" i="0" u="none" strike="noStrike" cap="none">
                <a:solidFill>
                  <a:schemeClr val="dk1"/>
                </a:solidFill>
              </a:rPr>
              <a:t> </a:t>
            </a:r>
            <a:endParaRPr sz="1300" b="1">
              <a:solidFill>
                <a:schemeClr val="dk1"/>
              </a:solidFill>
            </a:endParaRPr>
          </a:p>
          <a:p>
            <a:pPr marL="0" lvl="0" indent="0" algn="l" rtl="0">
              <a:lnSpc>
                <a:spcPct val="115000"/>
              </a:lnSpc>
              <a:spcBef>
                <a:spcPts val="0"/>
              </a:spcBef>
              <a:spcAft>
                <a:spcPts val="0"/>
              </a:spcAft>
              <a:buClr>
                <a:schemeClr val="dk1"/>
              </a:buClr>
              <a:buSzPts val="1300"/>
              <a:buFont typeface="Arial"/>
              <a:buNone/>
            </a:pPr>
            <a:r>
              <a:rPr lang="ja" sz="1300" b="1">
                <a:solidFill>
                  <a:schemeClr val="dk1"/>
                </a:solidFill>
              </a:rPr>
              <a:t>会社名：   佐佐井株式会社</a:t>
            </a:r>
            <a:endParaRPr sz="1300" b="1">
              <a:solidFill>
                <a:schemeClr val="dk1"/>
              </a:solidFill>
            </a:endParaRPr>
          </a:p>
          <a:p>
            <a:pPr marL="0" lvl="0" indent="0" algn="l" rtl="0">
              <a:lnSpc>
                <a:spcPct val="115000"/>
              </a:lnSpc>
              <a:spcBef>
                <a:spcPts val="0"/>
              </a:spcBef>
              <a:spcAft>
                <a:spcPts val="0"/>
              </a:spcAft>
              <a:buClr>
                <a:schemeClr val="dk1"/>
              </a:buClr>
              <a:buFont typeface="Arial"/>
              <a:buNone/>
            </a:pPr>
            <a:r>
              <a:rPr lang="ja" sz="1300" b="1">
                <a:solidFill>
                  <a:schemeClr val="dk1"/>
                </a:solidFill>
              </a:rPr>
              <a:t>設立： 　  1954年1月  </a:t>
            </a:r>
            <a:r>
              <a:rPr lang="ja" sz="1200" b="1">
                <a:solidFill>
                  <a:schemeClr val="dk1"/>
                </a:solidFill>
              </a:rPr>
              <a:t>   </a:t>
            </a:r>
            <a:endParaRPr sz="1200" b="1">
              <a:solidFill>
                <a:schemeClr val="dk1"/>
              </a:solidFill>
            </a:endParaRPr>
          </a:p>
          <a:p>
            <a:pPr marL="0" lvl="0" indent="0" algn="l" rtl="0">
              <a:lnSpc>
                <a:spcPct val="115000"/>
              </a:lnSpc>
              <a:spcBef>
                <a:spcPts val="0"/>
              </a:spcBef>
              <a:spcAft>
                <a:spcPts val="0"/>
              </a:spcAft>
              <a:buClr>
                <a:schemeClr val="dk1"/>
              </a:buClr>
              <a:buSzPts val="1300"/>
              <a:buFont typeface="Arial"/>
              <a:buNone/>
            </a:pPr>
            <a:r>
              <a:rPr lang="ja" sz="1300" b="1">
                <a:solidFill>
                  <a:schemeClr val="dk1"/>
                </a:solidFill>
              </a:rPr>
              <a:t>事業内容：</a:t>
            </a:r>
            <a:r>
              <a:rPr lang="ja" sz="1300" b="1">
                <a:solidFill>
                  <a:schemeClr val="dk1"/>
                </a:solidFill>
                <a:latin typeface="Meiryo"/>
                <a:ea typeface="Meiryo"/>
                <a:cs typeface="Meiryo"/>
                <a:sym typeface="Meiryo"/>
              </a:rPr>
              <a:t>小麦粉・砂糖・油脂・雑穀・酵母を扱う</a:t>
            </a:r>
            <a:r>
              <a:rPr lang="ja" sz="1350" b="1">
                <a:solidFill>
                  <a:schemeClr val="dk1"/>
                </a:solidFill>
                <a:latin typeface="Meiryo"/>
                <a:ea typeface="Meiryo"/>
                <a:cs typeface="Meiryo"/>
                <a:sym typeface="Meiryo"/>
              </a:rPr>
              <a:t>食品卸</a:t>
            </a:r>
            <a:endParaRPr sz="1350" b="1">
              <a:solidFill>
                <a:schemeClr val="dk1"/>
              </a:solidFill>
              <a:latin typeface="Meiryo"/>
              <a:ea typeface="Meiryo"/>
              <a:cs typeface="Meiryo"/>
              <a:sym typeface="Meiryo"/>
            </a:endParaRPr>
          </a:p>
          <a:p>
            <a:pPr marL="0" lvl="0" indent="0" algn="l" rtl="0">
              <a:lnSpc>
                <a:spcPct val="115000"/>
              </a:lnSpc>
              <a:spcBef>
                <a:spcPts val="0"/>
              </a:spcBef>
              <a:spcAft>
                <a:spcPts val="0"/>
              </a:spcAft>
              <a:buClr>
                <a:schemeClr val="dk1"/>
              </a:buClr>
              <a:buSzPts val="1300"/>
              <a:buFont typeface="Arial"/>
              <a:buNone/>
            </a:pPr>
            <a:endParaRPr sz="1300" b="1">
              <a:solidFill>
                <a:schemeClr val="dk1"/>
              </a:solidFill>
              <a:highlight>
                <a:srgbClr val="FFFFFF"/>
              </a:highlight>
            </a:endParaRPr>
          </a:p>
        </p:txBody>
      </p:sp>
      <p:sp>
        <p:nvSpPr>
          <p:cNvPr id="77" name="Google Shape;77;p14"/>
          <p:cNvSpPr/>
          <p:nvPr/>
        </p:nvSpPr>
        <p:spPr>
          <a:xfrm>
            <a:off x="127200" y="2852825"/>
            <a:ext cx="8930700" cy="53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sz="1500" b="1" i="0" u="none" strike="noStrike" cap="none">
                <a:solidFill>
                  <a:schemeClr val="dk1"/>
                </a:solidFill>
                <a:latin typeface="HiraKakuPro-W3"/>
                <a:ea typeface="HiraKakuPro-W3"/>
                <a:cs typeface="HiraKakuPro-W3"/>
                <a:sym typeface="HiraKakuPro-W3"/>
              </a:rPr>
              <a:t>✓</a:t>
            </a:r>
            <a:r>
              <a:rPr lang="ja" b="1">
                <a:solidFill>
                  <a:schemeClr val="dk1"/>
                </a:solidFill>
              </a:rPr>
              <a:t>社員の募集をかけてもなかなか来ず、採用しても人材育成に費やす時間がなく上手く育たずに辞めてしまう</a:t>
            </a:r>
            <a:endParaRPr b="1">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ja" b="1">
                <a:solidFill>
                  <a:schemeClr val="dk1"/>
                </a:solidFill>
              </a:rPr>
              <a:t>✓人手不足な中で、営業も配送も兼務しているため余裕がなく臨時の配送依頼への対応が難しい</a:t>
            </a:r>
            <a:endParaRPr b="1">
              <a:solidFill>
                <a:schemeClr val="dk1"/>
              </a:solidFill>
            </a:endParaRPr>
          </a:p>
        </p:txBody>
      </p:sp>
      <p:sp>
        <p:nvSpPr>
          <p:cNvPr id="78" name="Google Shape;78;p14"/>
          <p:cNvSpPr/>
          <p:nvPr/>
        </p:nvSpPr>
        <p:spPr>
          <a:xfrm>
            <a:off x="150600" y="3558000"/>
            <a:ext cx="39441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9" name="Google Shape;79;p14"/>
          <p:cNvSpPr/>
          <p:nvPr/>
        </p:nvSpPr>
        <p:spPr>
          <a:xfrm>
            <a:off x="279600" y="3656725"/>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導入ポイント</a:t>
            </a:r>
            <a:endParaRPr sz="1500" b="0" i="0" u="none" strike="noStrike" cap="none">
              <a:solidFill>
                <a:srgbClr val="FFFFFF"/>
              </a:solidFill>
              <a:latin typeface="M PLUS 1p"/>
              <a:ea typeface="M PLUS 1p"/>
              <a:cs typeface="M PLUS 1p"/>
              <a:sym typeface="M PLUS 1p"/>
            </a:endParaRPr>
          </a:p>
        </p:txBody>
      </p:sp>
      <p:sp>
        <p:nvSpPr>
          <p:cNvPr id="80" name="Google Shape;80;p14"/>
          <p:cNvSpPr txBox="1"/>
          <p:nvPr/>
        </p:nvSpPr>
        <p:spPr>
          <a:xfrm>
            <a:off x="140175" y="3893300"/>
            <a:ext cx="4006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①人材を確実に派遣してくれる集客力</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②ドライバーの仕事への意識の高さ</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③多様な業種への配送ルールにも柔軟に対応</a:t>
            </a:r>
            <a:endParaRPr b="1">
              <a:solidFill>
                <a:schemeClr val="dk1"/>
              </a:solidFill>
              <a:latin typeface="HiraKakuPro-W3"/>
              <a:ea typeface="HiraKakuPro-W3"/>
              <a:cs typeface="HiraKakuPro-W3"/>
              <a:sym typeface="HiraKakuPro-W3"/>
            </a:endParaRPr>
          </a:p>
        </p:txBody>
      </p:sp>
      <p:sp>
        <p:nvSpPr>
          <p:cNvPr id="81" name="Google Shape;81;p14"/>
          <p:cNvSpPr/>
          <p:nvPr/>
        </p:nvSpPr>
        <p:spPr>
          <a:xfrm>
            <a:off x="4275526" y="3655716"/>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導入成果</a:t>
            </a:r>
            <a:endParaRPr sz="1500" b="0" i="0" u="none" strike="noStrike" cap="none">
              <a:solidFill>
                <a:srgbClr val="FFFFFF"/>
              </a:solidFill>
              <a:latin typeface="M PLUS 1p"/>
              <a:ea typeface="M PLUS 1p"/>
              <a:cs typeface="M PLUS 1p"/>
              <a:sym typeface="M PLUS 1p"/>
            </a:endParaRPr>
          </a:p>
        </p:txBody>
      </p:sp>
      <p:sp>
        <p:nvSpPr>
          <p:cNvPr id="82" name="Google Shape;82;p14"/>
          <p:cNvSpPr txBox="1"/>
          <p:nvPr/>
        </p:nvSpPr>
        <p:spPr>
          <a:xfrm>
            <a:off x="4140050" y="3916400"/>
            <a:ext cx="5004000" cy="118490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300" b="1" i="0" u="none" strike="noStrike" cap="none" dirty="0">
                <a:solidFill>
                  <a:schemeClr val="dk1"/>
                </a:solidFill>
                <a:latin typeface="HiraKakuPro-W3"/>
                <a:ea typeface="HiraKakuPro-W3"/>
                <a:cs typeface="HiraKakuPro-W3"/>
                <a:sym typeface="HiraKakuPro-W3"/>
              </a:rPr>
              <a:t>①</a:t>
            </a:r>
            <a:r>
              <a:rPr lang="ja" sz="1300" b="1" dirty="0">
                <a:solidFill>
                  <a:schemeClr val="dk1"/>
                </a:solidFill>
                <a:latin typeface="HiraKakuPro-W3"/>
                <a:ea typeface="HiraKakuPro-W3"/>
                <a:cs typeface="HiraKakuPro-W3"/>
                <a:sym typeface="HiraKakuPro-W3"/>
              </a:rPr>
              <a:t>配送専任の人材を置けたことで、社員にも余裕ができ営業に</a:t>
            </a:r>
            <a:endParaRPr sz="1300"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dirty="0">
                <a:solidFill>
                  <a:schemeClr val="dk1"/>
                </a:solidFill>
                <a:latin typeface="HiraKakuPro-W3"/>
                <a:ea typeface="HiraKakuPro-W3"/>
                <a:cs typeface="HiraKakuPro-W3"/>
                <a:sym typeface="HiraKakuPro-W3"/>
              </a:rPr>
              <a:t>　専念できる時間をつくることができている</a:t>
            </a:r>
            <a:endParaRPr sz="1300"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dirty="0">
                <a:solidFill>
                  <a:schemeClr val="dk1"/>
                </a:solidFill>
                <a:latin typeface="HiraKakuPro-W3"/>
                <a:ea typeface="HiraKakuPro-W3"/>
                <a:cs typeface="HiraKakuPro-W3"/>
                <a:sym typeface="HiraKakuPro-W3"/>
              </a:rPr>
              <a:t>②人員が必要な際はすぐに派遣してくれるため人手不足の心配</a:t>
            </a:r>
            <a:endParaRPr lang="en-US" altLang="ja" sz="1300"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en-US" altLang="ja" sz="1300" b="1" dirty="0">
                <a:solidFill>
                  <a:schemeClr val="dk1"/>
                </a:solidFill>
                <a:latin typeface="HiraKakuPro-W3"/>
                <a:ea typeface="HiraKakuPro-W3"/>
                <a:cs typeface="HiraKakuPro-W3"/>
                <a:sym typeface="HiraKakuPro-W3"/>
              </a:rPr>
              <a:t>    </a:t>
            </a:r>
            <a:r>
              <a:rPr lang="ja" sz="1300" b="1" dirty="0">
                <a:solidFill>
                  <a:schemeClr val="dk1"/>
                </a:solidFill>
                <a:latin typeface="HiraKakuPro-W3"/>
                <a:ea typeface="HiraKakuPro-W3"/>
                <a:cs typeface="HiraKakuPro-W3"/>
                <a:sym typeface="HiraKakuPro-W3"/>
              </a:rPr>
              <a:t>が減った</a:t>
            </a:r>
            <a:endParaRPr sz="1300"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dirty="0">
                <a:solidFill>
                  <a:schemeClr val="dk1"/>
                </a:solidFill>
                <a:latin typeface="HiraKakuPro-W3"/>
                <a:ea typeface="HiraKakuPro-W3"/>
                <a:cs typeface="HiraKakuPro-W3"/>
                <a:sym typeface="HiraKakuPro-W3"/>
              </a:rPr>
              <a:t>③臨時の配送依頼にも、即対応ができるようになった</a:t>
            </a:r>
            <a:endParaRPr sz="1300" b="1" dirty="0">
              <a:solidFill>
                <a:schemeClr val="dk1"/>
              </a:solidFill>
              <a:latin typeface="HiraKakuPro-W3"/>
              <a:ea typeface="HiraKakuPro-W3"/>
              <a:cs typeface="HiraKakuPro-W3"/>
              <a:sym typeface="HiraKakuPro-W3"/>
            </a:endParaRPr>
          </a:p>
        </p:txBody>
      </p:sp>
      <p:pic>
        <p:nvPicPr>
          <p:cNvPr id="83" name="Google Shape;83;p14"/>
          <p:cNvPicPr preferRelativeResize="0"/>
          <p:nvPr/>
        </p:nvPicPr>
        <p:blipFill rotWithShape="1">
          <a:blip r:embed="rId3">
            <a:alphaModFix/>
          </a:blip>
          <a:srcRect l="823" t="812" b="11828"/>
          <a:stretch/>
        </p:blipFill>
        <p:spPr>
          <a:xfrm>
            <a:off x="246300" y="727158"/>
            <a:ext cx="2628702" cy="167566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431</Words>
  <Application>Microsoft Macintosh PowerPoint</Application>
  <PresentationFormat>画面に合わせる (16:9)</PresentationFormat>
  <Paragraphs>42</Paragraphs>
  <Slides>2</Slides>
  <Notes>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vt:i4>
      </vt:variant>
    </vt:vector>
  </HeadingPairs>
  <TitlesOfParts>
    <vt:vector size="7" baseType="lpstr">
      <vt:lpstr>HiraKakuPro-W3</vt:lpstr>
      <vt:lpstr>M PLUS 1p</vt:lpstr>
      <vt:lpstr>Arial</vt:lpstr>
      <vt:lpstr>Meiryo</vt:lpstr>
      <vt:lpstr>Simple Light</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片山 花絵</cp:lastModifiedBy>
  <cp:revision>1</cp:revision>
  <dcterms:modified xsi:type="dcterms:W3CDTF">2022-12-12T06:32:39Z</dcterms:modified>
</cp:coreProperties>
</file>